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1" r:id="rId6"/>
    <p:sldId id="256" r:id="rId7"/>
    <p:sldId id="261" r:id="rId8"/>
    <p:sldId id="262" r:id="rId9"/>
    <p:sldId id="263" r:id="rId10"/>
    <p:sldId id="264" r:id="rId11"/>
    <p:sldId id="265" r:id="rId12"/>
    <p:sldId id="266" r:id="rId13"/>
    <p:sldId id="275" r:id="rId14"/>
    <p:sldId id="267" r:id="rId15"/>
    <p:sldId id="268" r:id="rId16"/>
    <p:sldId id="269" r:id="rId17"/>
    <p:sldId id="270" r:id="rId18"/>
    <p:sldId id="274" r:id="rId19"/>
    <p:sldId id="271" r:id="rId20"/>
    <p:sldId id="272" r:id="rId21"/>
    <p:sldId id="276" r:id="rId22"/>
    <p:sldId id="277" r:id="rId23"/>
    <p:sldId id="278" r:id="rId24"/>
    <p:sldId id="279" r:id="rId25"/>
    <p:sldId id="280" r:id="rId26"/>
    <p:sldId id="281" r:id="rId27"/>
    <p:sldId id="282" r:id="rId28"/>
    <p:sldId id="284" r:id="rId29"/>
    <p:sldId id="286" r:id="rId30"/>
    <p:sldId id="287" r:id="rId31"/>
    <p:sldId id="288" r:id="rId32"/>
    <p:sldId id="289" r:id="rId33"/>
    <p:sldId id="290"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5BF4AC-1E79-4162-B8DC-D670F22AFC0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222555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BF4AC-1E79-4162-B8DC-D670F22AFC0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97545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BF4AC-1E79-4162-B8DC-D670F22AFC0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414092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BF4AC-1E79-4162-B8DC-D670F22AFC0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357310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BF4AC-1E79-4162-B8DC-D670F22AFC04}"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285164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5BF4AC-1E79-4162-B8DC-D670F22AFC04}"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287151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BF4AC-1E79-4162-B8DC-D670F22AFC04}" type="datetimeFigureOut">
              <a:rPr lang="en-US" smtClean="0"/>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33027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BF4AC-1E79-4162-B8DC-D670F22AFC04}" type="datetimeFigureOut">
              <a:rPr lang="en-US" smtClean="0"/>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213263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BF4AC-1E79-4162-B8DC-D670F22AFC04}" type="datetimeFigureOut">
              <a:rPr lang="en-US" smtClean="0"/>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34412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BF4AC-1E79-4162-B8DC-D670F22AFC04}"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38402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BF4AC-1E79-4162-B8DC-D670F22AFC04}"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B22E-748F-43ED-B419-4216C870A3D2}" type="slidenum">
              <a:rPr lang="en-US" smtClean="0"/>
              <a:t>‹#›</a:t>
            </a:fld>
            <a:endParaRPr lang="en-US"/>
          </a:p>
        </p:txBody>
      </p:sp>
    </p:spTree>
    <p:extLst>
      <p:ext uri="{BB962C8B-B14F-4D97-AF65-F5344CB8AC3E}">
        <p14:creationId xmlns:p14="http://schemas.microsoft.com/office/powerpoint/2010/main" val="165206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BF4AC-1E79-4162-B8DC-D670F22AFC04}" type="datetimeFigureOut">
              <a:rPr lang="en-US" smtClean="0"/>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B22E-748F-43ED-B419-4216C870A3D2}" type="slidenum">
              <a:rPr lang="en-US" smtClean="0"/>
              <a:t>‹#›</a:t>
            </a:fld>
            <a:endParaRPr lang="en-US"/>
          </a:p>
        </p:txBody>
      </p:sp>
    </p:spTree>
    <p:extLst>
      <p:ext uri="{BB962C8B-B14F-4D97-AF65-F5344CB8AC3E}">
        <p14:creationId xmlns:p14="http://schemas.microsoft.com/office/powerpoint/2010/main" val="282534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tretch>
            <a:fillRect/>
          </a:stretch>
        </p:blipFill>
        <p:spPr>
          <a:xfrm>
            <a:off x="228601" y="263856"/>
            <a:ext cx="8686799" cy="6324600"/>
          </a:xfrm>
          <a:prstGeom prst="rect">
            <a:avLst/>
          </a:prstGeom>
          <a:ln w="228600" cap="sq" cmpd="thickThin">
            <a:solidFill>
              <a:schemeClr val="tx2">
                <a:lumMod val="60000"/>
                <a:lumOff val="40000"/>
              </a:schemeClr>
            </a:solidFill>
            <a:prstDash val="solid"/>
            <a:miter lim="800000"/>
          </a:ln>
          <a:effectLst>
            <a:innerShdw blurRad="76200">
              <a:srgbClr val="000000"/>
            </a:innerShdw>
          </a:effectLst>
        </p:spPr>
      </p:pic>
      <p:sp>
        <p:nvSpPr>
          <p:cNvPr id="4" name="TextBox 3"/>
          <p:cNvSpPr txBox="1"/>
          <p:nvPr/>
        </p:nvSpPr>
        <p:spPr>
          <a:xfrm>
            <a:off x="2375848" y="287740"/>
            <a:ext cx="3962400" cy="3938409"/>
          </a:xfrm>
          <a:prstGeom prst="donut">
            <a:avLst>
              <a:gd name="adj" fmla="val 21533"/>
            </a:avLst>
          </a:prstGeom>
          <a:ln w="127000" cmpd="dbl">
            <a:solidFill>
              <a:schemeClr val="tx1"/>
            </a:solidFill>
          </a:ln>
        </p:spPr>
        <p:style>
          <a:lnRef idx="1">
            <a:schemeClr val="dk1"/>
          </a:lnRef>
          <a:fillRef idx="2">
            <a:schemeClr val="dk1"/>
          </a:fillRef>
          <a:effectRef idx="1">
            <a:schemeClr val="dk1"/>
          </a:effectRef>
          <a:fontRef idx="minor">
            <a:schemeClr val="dk1"/>
          </a:fontRef>
        </p:style>
        <p:txBody>
          <a:bodyPr wrap="square" rtlCol="0">
            <a:prstTxWarp prst="textCircle">
              <a:avLst/>
            </a:prstTxWarp>
            <a:spAutoFit/>
          </a:bodyPr>
          <a:lstStyle/>
          <a:p>
            <a:r>
              <a:rPr lang="en-US" sz="4400" b="1" dirty="0" smtClean="0">
                <a:solidFill>
                  <a:srgbClr val="002060"/>
                </a:solidFill>
                <a:latin typeface="Andalus" pitchFamily="18" charset="-78"/>
                <a:cs typeface="Andalus" pitchFamily="18" charset="-78"/>
              </a:rPr>
              <a:t>Welcome to the presentation of JSC English First Paper.</a:t>
            </a:r>
            <a:endParaRPr lang="en-US" sz="4400" b="1" dirty="0">
              <a:solidFill>
                <a:srgbClr val="002060"/>
              </a:solidFill>
              <a:latin typeface="Andalus" pitchFamily="18" charset="-78"/>
              <a:cs typeface="Andalus" pitchFamily="18" charset="-78"/>
            </a:endParaRPr>
          </a:p>
        </p:txBody>
      </p:sp>
      <p:sp>
        <p:nvSpPr>
          <p:cNvPr id="5" name="Rounded Rectangle 4"/>
          <p:cNvSpPr/>
          <p:nvPr/>
        </p:nvSpPr>
        <p:spPr>
          <a:xfrm>
            <a:off x="609600" y="4419600"/>
            <a:ext cx="7772400" cy="1981200"/>
          </a:xfrm>
          <a:prstGeom prst="roundRect">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spc="-100" dirty="0" smtClean="0">
                <a:latin typeface="Andalus" pitchFamily="18" charset="-78"/>
                <a:cs typeface="Andalus" pitchFamily="18" charset="-78"/>
              </a:rPr>
              <a:t>I am </a:t>
            </a:r>
            <a:r>
              <a:rPr lang="en-US" sz="3200" b="1" spc="-100" dirty="0" err="1" smtClean="0">
                <a:latin typeface="Andalus" pitchFamily="18" charset="-78"/>
                <a:cs typeface="Andalus" pitchFamily="18" charset="-78"/>
              </a:rPr>
              <a:t>Md</a:t>
            </a:r>
            <a:r>
              <a:rPr lang="en-US" sz="3200" b="1" spc="-100" dirty="0" smtClean="0">
                <a:latin typeface="Andalus" pitchFamily="18" charset="-78"/>
                <a:cs typeface="Andalus" pitchFamily="18" charset="-78"/>
              </a:rPr>
              <a:t> </a:t>
            </a:r>
            <a:r>
              <a:rPr lang="en-US" sz="3200" b="1" spc="-100" dirty="0" err="1" smtClean="0">
                <a:latin typeface="Andalus" pitchFamily="18" charset="-78"/>
                <a:cs typeface="Andalus" pitchFamily="18" charset="-78"/>
              </a:rPr>
              <a:t>Hasan</a:t>
            </a:r>
            <a:r>
              <a:rPr lang="en-US" sz="3200" b="1" spc="-100" dirty="0" smtClean="0">
                <a:latin typeface="Andalus" pitchFamily="18" charset="-78"/>
                <a:cs typeface="Andalus" pitchFamily="18" charset="-78"/>
              </a:rPr>
              <a:t> </a:t>
            </a:r>
            <a:r>
              <a:rPr lang="en-US" sz="3200" b="1" spc="-100" dirty="0" err="1" smtClean="0">
                <a:latin typeface="Andalus" pitchFamily="18" charset="-78"/>
                <a:cs typeface="Andalus" pitchFamily="18" charset="-78"/>
              </a:rPr>
              <a:t>Hafizur</a:t>
            </a:r>
            <a:r>
              <a:rPr lang="en-US" sz="3200" b="1" spc="-100" dirty="0" smtClean="0">
                <a:latin typeface="Andalus" pitchFamily="18" charset="-78"/>
                <a:cs typeface="Andalus" pitchFamily="18" charset="-78"/>
              </a:rPr>
              <a:t> </a:t>
            </a:r>
            <a:r>
              <a:rPr lang="en-US" sz="3200" b="1" spc="-100" dirty="0" err="1" smtClean="0">
                <a:latin typeface="Andalus" pitchFamily="18" charset="-78"/>
                <a:cs typeface="Andalus" pitchFamily="18" charset="-78"/>
              </a:rPr>
              <a:t>Rahman</a:t>
            </a:r>
            <a:r>
              <a:rPr lang="en-US" sz="3200" b="1" spc="-100" dirty="0" smtClean="0">
                <a:latin typeface="Andalus" pitchFamily="18" charset="-78"/>
                <a:cs typeface="Andalus" pitchFamily="18" charset="-78"/>
              </a:rPr>
              <a:t>, Lecturer (English), Cambrian School  &amp; College, Dhaka, going to conduct the class with you.</a:t>
            </a:r>
            <a:endParaRPr lang="en-US" sz="3200" b="1" spc="-100" dirty="0">
              <a:latin typeface="Andalus" pitchFamily="18" charset="-78"/>
              <a:cs typeface="Andalus" pitchFamily="18" charset="-78"/>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478" r="3791"/>
          <a:stretch/>
        </p:blipFill>
        <p:spPr>
          <a:xfrm>
            <a:off x="3317544" y="1219200"/>
            <a:ext cx="2080260" cy="20915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396899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548640" y="623246"/>
            <a:ext cx="3810000" cy="5334000"/>
          </a:xfrm>
          <a:prstGeom prst="homePlate">
            <a:avLst>
              <a:gd name="adj" fmla="val 3173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ndalus" pitchFamily="18" charset="-78"/>
                <a:cs typeface="Andalus" pitchFamily="18" charset="-78"/>
              </a:rPr>
              <a:t>What is the starting and ending time of </a:t>
            </a:r>
          </a:p>
          <a:p>
            <a:pPr algn="ctr"/>
            <a:r>
              <a:rPr lang="en-US" sz="3600" b="1" dirty="0" smtClean="0">
                <a:solidFill>
                  <a:schemeClr val="tx1"/>
                </a:solidFill>
                <a:latin typeface="Andalus" pitchFamily="18" charset="-78"/>
                <a:cs typeface="Andalus" pitchFamily="18" charset="-78"/>
              </a:rPr>
              <a:t>the book fair?</a:t>
            </a:r>
            <a:endParaRPr lang="en-US" sz="3600" b="1" dirty="0">
              <a:solidFill>
                <a:schemeClr val="tx1"/>
              </a:solidFill>
              <a:latin typeface="Andalus" pitchFamily="18" charset="-78"/>
              <a:cs typeface="Andalus" pitchFamily="18" charset="-78"/>
            </a:endParaRPr>
          </a:p>
        </p:txBody>
      </p:sp>
      <p:sp>
        <p:nvSpPr>
          <p:cNvPr id="4" name="Pentagon 3"/>
          <p:cNvSpPr/>
          <p:nvPr/>
        </p:nvSpPr>
        <p:spPr>
          <a:xfrm flipH="1">
            <a:off x="4358640" y="623248"/>
            <a:ext cx="3733800" cy="5311726"/>
          </a:xfrm>
          <a:prstGeom prst="homePlate">
            <a:avLst>
              <a:gd name="adj" fmla="val 3173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ndalus" pitchFamily="18" charset="-78"/>
                <a:cs typeface="Andalus" pitchFamily="18" charset="-78"/>
              </a:rPr>
              <a:t>It starts on1 February and ends at the last February.</a:t>
            </a:r>
            <a:endParaRPr lang="en-US" sz="3600" b="1" dirty="0">
              <a:solidFill>
                <a:schemeClr val="tx1"/>
              </a:solidFill>
              <a:latin typeface="Andalus" pitchFamily="18" charset="-78"/>
              <a:cs typeface="Andalus"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640" y="609600"/>
            <a:ext cx="4572000" cy="5326038"/>
          </a:xfrm>
          <a:prstGeom prst="rect">
            <a:avLst/>
          </a:prstGeom>
          <a:ln>
            <a:solidFill>
              <a:schemeClr val="tx1"/>
            </a:solidFill>
          </a:ln>
        </p:spPr>
      </p:pic>
      <p:sp>
        <p:nvSpPr>
          <p:cNvPr id="6" name="Oval 5"/>
          <p:cNvSpPr/>
          <p:nvPr/>
        </p:nvSpPr>
        <p:spPr>
          <a:xfrm>
            <a:off x="1156648" y="5791200"/>
            <a:ext cx="990600" cy="9906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4800" dirty="0" smtClean="0">
                <a:latin typeface="Andalus" pitchFamily="18" charset="-78"/>
                <a:cs typeface="Andalus" pitchFamily="18" charset="-78"/>
              </a:rPr>
              <a:t>1</a:t>
            </a:r>
            <a:endParaRPr lang="en-US" sz="4800" dirty="0">
              <a:latin typeface="Andalus" pitchFamily="18" charset="-78"/>
              <a:cs typeface="Andalus" pitchFamily="18" charset="-78"/>
            </a:endParaRPr>
          </a:p>
        </p:txBody>
      </p:sp>
      <p:sp>
        <p:nvSpPr>
          <p:cNvPr id="7" name="Right Arrow 6"/>
          <p:cNvSpPr/>
          <p:nvPr/>
        </p:nvSpPr>
        <p:spPr>
          <a:xfrm>
            <a:off x="2138149" y="6153150"/>
            <a:ext cx="4861560" cy="2667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65446" y="57912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ndalus" pitchFamily="18" charset="-78"/>
                <a:cs typeface="Andalus" pitchFamily="18" charset="-78"/>
              </a:rPr>
              <a:t>28</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2542262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6" presetClass="emph" presetSubtype="0" repeatCount="3000" fill="hold" grpId="1" nodeType="with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000"/>
                            </p:stCondLst>
                            <p:childTnLst>
                              <p:par>
                                <p:cTn id="25" presetID="26" presetClass="emph" presetSubtype="0" repeatCount="3000" fill="hold" grpId="1" nodeType="after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nodeType="click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 calcmode="lin" valueType="num">
                                      <p:cBhvr>
                                        <p:cTn id="33" dur="500"/>
                                        <p:tgtEl>
                                          <p:spTgt spid="5"/>
                                        </p:tgtEl>
                                        <p:attrNameLst>
                                          <p:attrName>style.rotation</p:attrName>
                                        </p:attrNameLst>
                                      </p:cBhvr>
                                      <p:tavLst>
                                        <p:tav tm="0">
                                          <p:val>
                                            <p:fltVal val="0"/>
                                          </p:val>
                                        </p:tav>
                                        <p:tav tm="100000">
                                          <p:val>
                                            <p:fltVal val="36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8600" y="4684594"/>
            <a:ext cx="8610600" cy="1980063"/>
          </a:xfrm>
          <a:prstGeom prst="wedgeEllipseCallout">
            <a:avLst>
              <a:gd name="adj1" fmla="val -30185"/>
              <a:gd name="adj2" fmla="val -67770"/>
            </a:avLst>
          </a:prstGeom>
          <a:ln w="127000" cmpd="dbl"/>
        </p:spPr>
        <p:style>
          <a:lnRef idx="1">
            <a:schemeClr val="dk1"/>
          </a:lnRef>
          <a:fillRef idx="2">
            <a:schemeClr val="dk1"/>
          </a:fillRef>
          <a:effectRef idx="1">
            <a:schemeClr val="dk1"/>
          </a:effectRef>
          <a:fontRef idx="minor">
            <a:schemeClr val="dk1"/>
          </a:fontRef>
        </p:style>
        <p:txBody>
          <a:bodyPr rtlCol="0" anchor="ctr"/>
          <a:lstStyle/>
          <a:p>
            <a:pPr algn="ctr"/>
            <a:r>
              <a:rPr lang="en-US" sz="4400" dirty="0" smtClean="0">
                <a:latin typeface="Andalus" pitchFamily="18" charset="-78"/>
                <a:cs typeface="Andalus" pitchFamily="18" charset="-78"/>
              </a:rPr>
              <a:t>But how is it started?</a:t>
            </a:r>
            <a:endParaRPr lang="en-US" sz="4400" dirty="0">
              <a:latin typeface="Andalus" pitchFamily="18" charset="-78"/>
              <a:cs typeface="Andalus" pitchFamily="18" charset="-78"/>
            </a:endParaRPr>
          </a:p>
        </p:txBody>
      </p:sp>
      <p:sp>
        <p:nvSpPr>
          <p:cNvPr id="3" name="Rounded Rectangle 2"/>
          <p:cNvSpPr/>
          <p:nvPr/>
        </p:nvSpPr>
        <p:spPr>
          <a:xfrm>
            <a:off x="5715000" y="685800"/>
            <a:ext cx="3124200" cy="3505200"/>
          </a:xfrm>
          <a:prstGeom prst="roundRect">
            <a:avLst/>
          </a:prstGeom>
          <a:ln w="127000" cmpd="dbl">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smtClean="0">
                <a:latin typeface="Andalus" pitchFamily="18" charset="-78"/>
                <a:cs typeface="Andalus" pitchFamily="18" charset="-78"/>
              </a:rPr>
              <a:t>It is started with an inaugural ceremony.</a:t>
            </a:r>
            <a:endParaRPr lang="en-US" sz="4400" b="1"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9600"/>
            <a:ext cx="4419600" cy="3629025"/>
          </a:xfrm>
          <a:prstGeom prst="roundRect">
            <a:avLst>
              <a:gd name="adj" fmla="val 16667"/>
            </a:avLst>
          </a:prstGeom>
          <a:ln w="101600" cap="sq" cmpd="thickThin">
            <a:solidFill>
              <a:schemeClr val="tx1"/>
            </a:solidFill>
            <a:miter lim="800000"/>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ight Arrow 4"/>
          <p:cNvSpPr/>
          <p:nvPr/>
        </p:nvSpPr>
        <p:spPr>
          <a:xfrm>
            <a:off x="4661848" y="1600200"/>
            <a:ext cx="914400" cy="1524000"/>
          </a:xfrm>
          <a:prstGeom prst="rightArrow">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2088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2400" y="152400"/>
            <a:ext cx="8686800" cy="4953000"/>
          </a:xfrm>
          <a:prstGeom prst="wedgeEllipseCallout">
            <a:avLst>
              <a:gd name="adj1" fmla="val -1700"/>
              <a:gd name="adj2" fmla="val 7751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latin typeface="Andalus" pitchFamily="18" charset="-78"/>
                <a:cs typeface="Andalus" pitchFamily="18" charset="-78"/>
              </a:rPr>
              <a:t>Who attends as the </a:t>
            </a:r>
          </a:p>
          <a:p>
            <a:pPr algn="ctr"/>
            <a:r>
              <a:rPr lang="en-US" sz="3600" b="1" dirty="0" smtClean="0">
                <a:latin typeface="Andalus" pitchFamily="18" charset="-78"/>
                <a:cs typeface="Andalus" pitchFamily="18" charset="-78"/>
              </a:rPr>
              <a:t>chief patron of the ceremony?</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1509724183"/>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316" y="4800601"/>
            <a:ext cx="8291584" cy="1904999"/>
          </a:xfrm>
          <a:prstGeom prst="roundRect">
            <a:avLst/>
          </a:prstGeom>
          <a:ln w="127000" cmpd="dbl">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just"/>
            <a:r>
              <a:rPr lang="en-US" sz="3200" dirty="0" smtClean="0">
                <a:latin typeface="Andalus" pitchFamily="18" charset="-78"/>
                <a:cs typeface="Andalus" pitchFamily="18" charset="-78"/>
              </a:rPr>
              <a:t>Sometimes the President, sometimes </a:t>
            </a:r>
            <a:r>
              <a:rPr lang="en-US" sz="3200" smtClean="0">
                <a:latin typeface="Andalus" pitchFamily="18" charset="-78"/>
                <a:cs typeface="Andalus" pitchFamily="18" charset="-78"/>
              </a:rPr>
              <a:t>the </a:t>
            </a:r>
            <a:r>
              <a:rPr lang="en-US" sz="3200" smtClean="0">
                <a:latin typeface="Andalus" pitchFamily="18" charset="-78"/>
                <a:cs typeface="Andalus" pitchFamily="18" charset="-78"/>
              </a:rPr>
              <a:t>prime </a:t>
            </a:r>
            <a:r>
              <a:rPr lang="en-US" sz="3200" dirty="0" smtClean="0">
                <a:latin typeface="Andalus" pitchFamily="18" charset="-78"/>
                <a:cs typeface="Andalus" pitchFamily="18" charset="-78"/>
              </a:rPr>
              <a:t>minister and sometimes the education minister attends as the chief patron of the ceremony. </a:t>
            </a:r>
            <a:endParaRPr lang="en-US" sz="3200" dirty="0">
              <a:latin typeface="Andalus" pitchFamily="18" charset="-78"/>
              <a:cs typeface="Andalus" pitchFamily="18" charset="-78"/>
            </a:endParaRPr>
          </a:p>
        </p:txBody>
      </p:sp>
      <p:sp>
        <p:nvSpPr>
          <p:cNvPr id="5" name="TextBox 4"/>
          <p:cNvSpPr txBox="1"/>
          <p:nvPr/>
        </p:nvSpPr>
        <p:spPr>
          <a:xfrm>
            <a:off x="4724400" y="-36731"/>
            <a:ext cx="3962400" cy="646331"/>
          </a:xfrm>
          <a:prstGeom prst="rect">
            <a:avLst/>
          </a:prstGeom>
          <a:noFill/>
        </p:spPr>
        <p:txBody>
          <a:bodyPr wrap="square" rtlCol="0">
            <a:spAutoFit/>
          </a:bodyPr>
          <a:lstStyle/>
          <a:p>
            <a:pPr algn="ctr"/>
            <a:r>
              <a:rPr lang="en-US" sz="3600" dirty="0" smtClean="0">
                <a:latin typeface="Andalus" pitchFamily="18" charset="-78"/>
                <a:cs typeface="Andalus" pitchFamily="18" charset="-78"/>
              </a:rPr>
              <a:t>Prime </a:t>
            </a:r>
            <a:r>
              <a:rPr lang="en-US" sz="3600" dirty="0" smtClean="0">
                <a:latin typeface="Andalus" pitchFamily="18" charset="-78"/>
                <a:cs typeface="Andalus" pitchFamily="18" charset="-78"/>
              </a:rPr>
              <a:t>Minister</a:t>
            </a:r>
            <a:endParaRPr lang="en-US" sz="3600" dirty="0">
              <a:latin typeface="Andalus" pitchFamily="18" charset="-78"/>
              <a:cs typeface="Andalus" pitchFamily="18" charset="-78"/>
            </a:endParaRPr>
          </a:p>
        </p:txBody>
      </p:sp>
      <p:sp>
        <p:nvSpPr>
          <p:cNvPr id="6" name="TextBox 5"/>
          <p:cNvSpPr txBox="1"/>
          <p:nvPr/>
        </p:nvSpPr>
        <p:spPr>
          <a:xfrm>
            <a:off x="304800" y="-36731"/>
            <a:ext cx="3962400" cy="646331"/>
          </a:xfrm>
          <a:prstGeom prst="rect">
            <a:avLst/>
          </a:prstGeom>
          <a:noFill/>
        </p:spPr>
        <p:txBody>
          <a:bodyPr wrap="square" rtlCol="0">
            <a:spAutoFit/>
          </a:bodyPr>
          <a:lstStyle/>
          <a:p>
            <a:pPr algn="ctr"/>
            <a:r>
              <a:rPr lang="en-US" sz="3600" dirty="0" smtClean="0">
                <a:latin typeface="Andalus" pitchFamily="18" charset="-78"/>
                <a:cs typeface="Andalus" pitchFamily="18" charset="-78"/>
              </a:rPr>
              <a:t>President </a:t>
            </a:r>
            <a:endParaRPr lang="en-US" sz="3600" dirty="0">
              <a:latin typeface="Andalus" pitchFamily="18" charset="-78"/>
              <a:cs typeface="Andalus"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68155"/>
            <a:ext cx="2091827" cy="3651444"/>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587" y="768157"/>
            <a:ext cx="1958614" cy="36514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324006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371600" y="381000"/>
            <a:ext cx="6096000" cy="3048000"/>
          </a:xfrm>
          <a:prstGeom prst="downArrow">
            <a:avLst/>
          </a:prstGeom>
          <a:ln w="101600" cmpd="dbl"/>
        </p:spPr>
        <p:style>
          <a:lnRef idx="1">
            <a:schemeClr val="dk1"/>
          </a:lnRef>
          <a:fillRef idx="2">
            <a:schemeClr val="dk1"/>
          </a:fillRef>
          <a:effectRef idx="1">
            <a:schemeClr val="dk1"/>
          </a:effectRef>
          <a:fontRef idx="minor">
            <a:schemeClr val="dk1"/>
          </a:fontRef>
        </p:style>
        <p:txBody>
          <a:bodyPr rtlCol="0" anchor="ctr"/>
          <a:lstStyle/>
          <a:p>
            <a:pPr algn="ctr"/>
            <a:endParaRPr lang="en-US" sz="3600" dirty="0" smtClean="0">
              <a:latin typeface="Andalus" pitchFamily="18" charset="-78"/>
              <a:cs typeface="Andalus" pitchFamily="18" charset="-78"/>
            </a:endParaRPr>
          </a:p>
          <a:p>
            <a:pPr algn="ctr"/>
            <a:r>
              <a:rPr lang="en-US" sz="3600" dirty="0" smtClean="0">
                <a:latin typeface="Andalus" pitchFamily="18" charset="-78"/>
                <a:cs typeface="Andalus" pitchFamily="18" charset="-78"/>
              </a:rPr>
              <a:t>When and Which book fair did you visit?</a:t>
            </a:r>
            <a:endParaRPr lang="en-US" sz="3600" dirty="0">
              <a:latin typeface="Andalus" pitchFamily="18" charset="-78"/>
              <a:cs typeface="Andalus" pitchFamily="18" charset="-78"/>
            </a:endParaRPr>
          </a:p>
        </p:txBody>
      </p:sp>
      <p:sp>
        <p:nvSpPr>
          <p:cNvPr id="3" name="Hexagon 2"/>
          <p:cNvSpPr/>
          <p:nvPr/>
        </p:nvSpPr>
        <p:spPr>
          <a:xfrm flipH="1">
            <a:off x="1219200" y="3581400"/>
            <a:ext cx="6248400" cy="2573740"/>
          </a:xfrm>
          <a:prstGeom prst="hexagon">
            <a:avLst/>
          </a:prstGeom>
          <a:ln w="101600" cmpd="dbl"/>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latin typeface="Andalus" pitchFamily="18" charset="-78"/>
                <a:cs typeface="Andalus" pitchFamily="18" charset="-78"/>
              </a:rPr>
              <a:t>I visited the </a:t>
            </a:r>
            <a:r>
              <a:rPr lang="en-US" sz="3600" dirty="0" err="1" smtClean="0">
                <a:latin typeface="Andalus" pitchFamily="18" charset="-78"/>
                <a:cs typeface="Andalus" pitchFamily="18" charset="-78"/>
              </a:rPr>
              <a:t>Ekushey</a:t>
            </a:r>
            <a:r>
              <a:rPr lang="en-US" sz="3600" dirty="0" smtClean="0">
                <a:latin typeface="Andalus" pitchFamily="18" charset="-78"/>
                <a:cs typeface="Andalus" pitchFamily="18" charset="-78"/>
              </a:rPr>
              <a:t> book fair last year with some of my friends.</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2178705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04800" y="381000"/>
            <a:ext cx="8458200" cy="1371600"/>
          </a:xfrm>
          <a:prstGeom prst="wedgeRoundRectCallout">
            <a:avLst>
              <a:gd name="adj1" fmla="val -38426"/>
              <a:gd name="adj2" fmla="val 107276"/>
              <a:gd name="adj3" fmla="val 16667"/>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Andalus" pitchFamily="18" charset="-78"/>
                <a:cs typeface="Andalus" pitchFamily="18" charset="-78"/>
              </a:rPr>
              <a:t>What things did you visit in the book fair?</a:t>
            </a:r>
            <a:endParaRPr lang="en-US" sz="3600" dirty="0">
              <a:latin typeface="Andalus" pitchFamily="18" charset="-78"/>
              <a:cs typeface="Andalus" pitchFamily="18" charset="-78"/>
            </a:endParaRPr>
          </a:p>
        </p:txBody>
      </p:sp>
      <p:sp>
        <p:nvSpPr>
          <p:cNvPr id="3" name="Rounded Rectangle 2"/>
          <p:cNvSpPr/>
          <p:nvPr/>
        </p:nvSpPr>
        <p:spPr>
          <a:xfrm>
            <a:off x="304800" y="2590800"/>
            <a:ext cx="8458200" cy="3810000"/>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400" dirty="0" smtClean="0">
                <a:latin typeface="Andalus" pitchFamily="18" charset="-78"/>
                <a:cs typeface="Andalus" pitchFamily="18" charset="-78"/>
              </a:rPr>
              <a:t>In the book fair I visited more than hundreds of stalls set up in different rows. All the stalls were laden with different books like-</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3398714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558119" y="1866901"/>
            <a:ext cx="3733800" cy="1524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a:latin typeface="Andalus" pitchFamily="18" charset="-78"/>
                <a:cs typeface="Andalus" pitchFamily="18" charset="-78"/>
              </a:rPr>
              <a:t>t</a:t>
            </a:r>
            <a:r>
              <a:rPr lang="en-US" sz="3600" dirty="0" smtClean="0">
                <a:latin typeface="Andalus" pitchFamily="18" charset="-78"/>
                <a:cs typeface="Andalus" pitchFamily="18" charset="-78"/>
              </a:rPr>
              <a:t>ext books</a:t>
            </a:r>
            <a:endParaRPr lang="en-US" sz="3600" dirty="0">
              <a:latin typeface="Andalus" pitchFamily="18" charset="-78"/>
              <a:cs typeface="Andalus" pitchFamily="18" charset="-78"/>
            </a:endParaRPr>
          </a:p>
        </p:txBody>
      </p:sp>
      <p:sp>
        <p:nvSpPr>
          <p:cNvPr id="7" name="Right Arrow 6"/>
          <p:cNvSpPr/>
          <p:nvPr/>
        </p:nvSpPr>
        <p:spPr>
          <a:xfrm>
            <a:off x="1589964" y="4572000"/>
            <a:ext cx="3733800" cy="1524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smtClean="0">
                <a:latin typeface="Andalus" pitchFamily="18" charset="-78"/>
                <a:cs typeface="Andalus" pitchFamily="18" charset="-78"/>
              </a:rPr>
              <a:t>story books</a:t>
            </a:r>
            <a:endParaRPr lang="en-US" sz="3600" dirty="0">
              <a:latin typeface="Andalus" pitchFamily="18" charset="-78"/>
              <a:cs typeface="Andalus" pitchFamily="18"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371601"/>
            <a:ext cx="2091518" cy="2514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038600"/>
            <a:ext cx="2091518" cy="2590800"/>
          </a:xfrm>
          <a:prstGeom prst="rect">
            <a:avLst/>
          </a:prstGeom>
        </p:spPr>
      </p:pic>
    </p:spTree>
    <p:extLst>
      <p:ext uri="{BB962C8B-B14F-4D97-AF65-F5344CB8AC3E}">
        <p14:creationId xmlns:p14="http://schemas.microsoft.com/office/powerpoint/2010/main" val="3406770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3000" fill="hold" grpId="1"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6" presetClass="emph" presetSubtype="0" repeatCount="3000" fill="hold" grpId="1" nodeType="with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57200" y="838200"/>
            <a:ext cx="4800600" cy="21336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smtClean="0">
                <a:latin typeface="Andalus" pitchFamily="18" charset="-78"/>
                <a:cs typeface="Andalus" pitchFamily="18" charset="-78"/>
              </a:rPr>
              <a:t>books on geography</a:t>
            </a:r>
            <a:endParaRPr lang="en-US" sz="3600" dirty="0">
              <a:latin typeface="Andalus" pitchFamily="18" charset="-78"/>
              <a:cs typeface="Andalus" pitchFamily="18" charset="-78"/>
            </a:endParaRPr>
          </a:p>
        </p:txBody>
      </p:sp>
      <p:sp>
        <p:nvSpPr>
          <p:cNvPr id="3" name="Right Arrow 2"/>
          <p:cNvSpPr/>
          <p:nvPr/>
        </p:nvSpPr>
        <p:spPr>
          <a:xfrm>
            <a:off x="457200" y="4419600"/>
            <a:ext cx="4800600" cy="21336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smtClean="0">
                <a:latin typeface="Andalus" pitchFamily="18" charset="-78"/>
                <a:cs typeface="Andalus" pitchFamily="18" charset="-78"/>
              </a:rPr>
              <a:t>books on history </a:t>
            </a:r>
            <a:endParaRPr lang="en-US" sz="3600" dirty="0">
              <a:latin typeface="Andalus" pitchFamily="18" charset="-78"/>
              <a:cs typeface="Andalus"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5" y="304800"/>
            <a:ext cx="3019425" cy="320040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296" y="3649535"/>
            <a:ext cx="3019424" cy="3056065"/>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709143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3000" fill="hold" grpId="1"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6" presetClass="emph" presetSubtype="0" repeatCount="3000" fill="hold" grpId="1" nodeType="with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295400" y="776287"/>
            <a:ext cx="4800600" cy="21336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smtClean="0">
                <a:latin typeface="Andalus" pitchFamily="18" charset="-78"/>
                <a:cs typeface="Andalus" pitchFamily="18" charset="-78"/>
              </a:rPr>
              <a:t>novels</a:t>
            </a:r>
            <a:endParaRPr lang="en-US" sz="3600" dirty="0">
              <a:latin typeface="Andalus" pitchFamily="18" charset="-78"/>
              <a:cs typeface="Andalus" pitchFamily="18" charset="-78"/>
            </a:endParaRPr>
          </a:p>
        </p:txBody>
      </p:sp>
      <p:sp>
        <p:nvSpPr>
          <p:cNvPr id="3" name="Right Arrow 2"/>
          <p:cNvSpPr/>
          <p:nvPr/>
        </p:nvSpPr>
        <p:spPr>
          <a:xfrm>
            <a:off x="1295400" y="4076700"/>
            <a:ext cx="4800600" cy="21336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a:latin typeface="Andalus" pitchFamily="18" charset="-78"/>
                <a:cs typeface="Andalus" pitchFamily="18" charset="-78"/>
              </a:rPr>
              <a:t>b</a:t>
            </a:r>
            <a:r>
              <a:rPr lang="en-US" sz="3600" smtClean="0">
                <a:latin typeface="Andalus" pitchFamily="18" charset="-78"/>
                <a:cs typeface="Andalus" pitchFamily="18" charset="-78"/>
              </a:rPr>
              <a:t>ooks </a:t>
            </a:r>
            <a:r>
              <a:rPr lang="en-US" sz="3600" dirty="0" smtClean="0">
                <a:latin typeface="Andalus" pitchFamily="18" charset="-78"/>
                <a:cs typeface="Andalus" pitchFamily="18" charset="-78"/>
              </a:rPr>
              <a:t>on drama</a:t>
            </a:r>
            <a:endParaRPr lang="en-US" sz="3600"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612" y="3581400"/>
            <a:ext cx="2358788" cy="3124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084" y="381000"/>
            <a:ext cx="2362200" cy="2924174"/>
          </a:xfrm>
          <a:prstGeom prst="rect">
            <a:avLst/>
          </a:prstGeom>
        </p:spPr>
      </p:pic>
      <p:sp>
        <p:nvSpPr>
          <p:cNvPr id="7" name="TextBox 6"/>
          <p:cNvSpPr txBox="1"/>
          <p:nvPr/>
        </p:nvSpPr>
        <p:spPr>
          <a:xfrm>
            <a:off x="6196084" y="6019800"/>
            <a:ext cx="2338316" cy="646331"/>
          </a:xfrm>
          <a:prstGeom prst="rect">
            <a:avLst/>
          </a:prstGeom>
          <a:solidFill>
            <a:schemeClr val="bg1"/>
          </a:solidFill>
          <a:ln>
            <a:solidFill>
              <a:srgbClr val="FF0000"/>
            </a:solidFill>
          </a:ln>
        </p:spPr>
        <p:txBody>
          <a:bodyPr wrap="square" rtlCol="0">
            <a:spAutoFit/>
          </a:bodyPr>
          <a:lstStyle/>
          <a:p>
            <a:r>
              <a:rPr lang="en-US" sz="3600" b="1" dirty="0" smtClean="0">
                <a:latin typeface="Edwardian Script ITC" pitchFamily="66" charset="0"/>
              </a:rPr>
              <a:t>Akbar the great</a:t>
            </a:r>
            <a:endParaRPr lang="en-US" sz="3600" b="1" dirty="0">
              <a:latin typeface="Edwardian Script ITC" pitchFamily="66" charset="0"/>
            </a:endParaRPr>
          </a:p>
        </p:txBody>
      </p:sp>
    </p:spTree>
    <p:extLst>
      <p:ext uri="{BB962C8B-B14F-4D97-AF65-F5344CB8AC3E}">
        <p14:creationId xmlns:p14="http://schemas.microsoft.com/office/powerpoint/2010/main" val="545751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6" presetClass="emph" presetSubtype="0" repeatCount="3000" fill="hold" grpId="1"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6" presetClass="emph" presetSubtype="0" repeatCount="3000" fill="hold" grpId="1" nodeType="with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096" y="229295"/>
            <a:ext cx="3020704" cy="3038609"/>
          </a:xfrm>
          <a:prstGeom prst="rect">
            <a:avLst/>
          </a:prstGeom>
          <a:ln/>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276" t="6056" r="6678" b="5878"/>
          <a:stretch/>
        </p:blipFill>
        <p:spPr>
          <a:xfrm>
            <a:off x="5711124" y="3495659"/>
            <a:ext cx="2975676" cy="3209941"/>
          </a:xfrm>
          <a:prstGeom prst="rect">
            <a:avLst/>
          </a:prstGeom>
          <a:ln/>
        </p:spPr>
        <p:style>
          <a:lnRef idx="2">
            <a:schemeClr val="dk1"/>
          </a:lnRef>
          <a:fillRef idx="1">
            <a:schemeClr val="lt1"/>
          </a:fillRef>
          <a:effectRef idx="0">
            <a:schemeClr val="dk1"/>
          </a:effectRef>
          <a:fontRef idx="minor">
            <a:schemeClr val="dk1"/>
          </a:fontRef>
        </p:style>
      </p:pic>
      <p:sp>
        <p:nvSpPr>
          <p:cNvPr id="4" name="Right Arrow 3"/>
          <p:cNvSpPr/>
          <p:nvPr/>
        </p:nvSpPr>
        <p:spPr>
          <a:xfrm>
            <a:off x="533400" y="914400"/>
            <a:ext cx="4800600" cy="1905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latin typeface="Andalus" pitchFamily="18" charset="-78"/>
                <a:cs typeface="Andalus" pitchFamily="18" charset="-78"/>
              </a:rPr>
              <a:t>children books</a:t>
            </a:r>
            <a:endParaRPr lang="en-US" sz="3600" b="1" dirty="0">
              <a:latin typeface="Andalus" pitchFamily="18" charset="-78"/>
              <a:cs typeface="Andalus" pitchFamily="18" charset="-78"/>
            </a:endParaRPr>
          </a:p>
        </p:txBody>
      </p:sp>
      <p:sp>
        <p:nvSpPr>
          <p:cNvPr id="5" name="Right Arrow 4"/>
          <p:cNvSpPr/>
          <p:nvPr/>
        </p:nvSpPr>
        <p:spPr>
          <a:xfrm>
            <a:off x="685800" y="4083524"/>
            <a:ext cx="4648200" cy="1905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Andalus" pitchFamily="18" charset="-78"/>
                <a:cs typeface="Andalus" pitchFamily="18" charset="-78"/>
              </a:rPr>
              <a:t>b</a:t>
            </a:r>
            <a:r>
              <a:rPr lang="en-US" sz="3600" b="1" dirty="0" smtClean="0">
                <a:latin typeface="Andalus" pitchFamily="18" charset="-78"/>
                <a:cs typeface="Andalus" pitchFamily="18" charset="-78"/>
              </a:rPr>
              <a:t>ooks on jokes</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25799896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3000" fill="hold" grpId="1"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6" presetClass="emph" presetSubtype="0" repeatCount="3000" fill="hold" grpId="1"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772400" cy="769441"/>
          </a:xfrm>
          <a:prstGeom prst="rect">
            <a:avLst/>
          </a:prstGeom>
          <a:noFill/>
        </p:spPr>
        <p:txBody>
          <a:bodyPr wrap="square" rtlCol="0">
            <a:spAutoFit/>
          </a:bodyPr>
          <a:lstStyle/>
          <a:p>
            <a:pPr algn="ctr"/>
            <a:r>
              <a:rPr lang="en-US" sz="4400" dirty="0" smtClean="0">
                <a:latin typeface="Andalus" pitchFamily="18" charset="-78"/>
                <a:cs typeface="Andalus" pitchFamily="18" charset="-78"/>
              </a:rPr>
              <a:t>Let us watch some images.</a:t>
            </a:r>
            <a:endParaRPr lang="en-US" sz="44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990600"/>
            <a:ext cx="4034725" cy="2514600"/>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154"/>
          <a:stretch/>
        </p:blipFill>
        <p:spPr>
          <a:xfrm>
            <a:off x="4800601" y="990600"/>
            <a:ext cx="4088026" cy="2514600"/>
          </a:xfrm>
          <a:prstGeom prst="rect">
            <a:avLst/>
          </a:prstGeom>
          <a:ln>
            <a:solidFill>
              <a:schemeClr val="tx1"/>
            </a:solidFill>
          </a:ln>
        </p:spPr>
      </p:pic>
      <p:sp>
        <p:nvSpPr>
          <p:cNvPr id="5" name="TextBox 4"/>
          <p:cNvSpPr txBox="1"/>
          <p:nvPr/>
        </p:nvSpPr>
        <p:spPr>
          <a:xfrm>
            <a:off x="914400" y="3429000"/>
            <a:ext cx="2743200" cy="584775"/>
          </a:xfrm>
          <a:prstGeom prst="rect">
            <a:avLst/>
          </a:prstGeom>
          <a:noFill/>
        </p:spPr>
        <p:txBody>
          <a:bodyPr wrap="square" rtlCol="0">
            <a:spAutoFit/>
          </a:bodyPr>
          <a:lstStyle/>
          <a:p>
            <a:pPr algn="ctr"/>
            <a:r>
              <a:rPr lang="en-US" sz="3200" dirty="0" err="1" smtClean="0">
                <a:latin typeface="Andalus" pitchFamily="18" charset="-78"/>
                <a:cs typeface="Andalus" pitchFamily="18" charset="-78"/>
              </a:rPr>
              <a:t>Boishakhi</a:t>
            </a:r>
            <a:r>
              <a:rPr lang="en-US" sz="3200" dirty="0" smtClean="0">
                <a:latin typeface="Andalus" pitchFamily="18" charset="-78"/>
                <a:cs typeface="Andalus" pitchFamily="18" charset="-78"/>
              </a:rPr>
              <a:t> fair</a:t>
            </a:r>
            <a:endParaRPr lang="en-US" sz="3200" dirty="0">
              <a:latin typeface="Andalus" pitchFamily="18" charset="-78"/>
              <a:cs typeface="Andalus" pitchFamily="18" charset="-78"/>
            </a:endParaRPr>
          </a:p>
        </p:txBody>
      </p:sp>
      <p:sp>
        <p:nvSpPr>
          <p:cNvPr id="6" name="TextBox 5"/>
          <p:cNvSpPr txBox="1"/>
          <p:nvPr/>
        </p:nvSpPr>
        <p:spPr>
          <a:xfrm>
            <a:off x="5181600" y="3429000"/>
            <a:ext cx="3352800" cy="523220"/>
          </a:xfrm>
          <a:prstGeom prst="rect">
            <a:avLst/>
          </a:prstGeom>
          <a:noFill/>
        </p:spPr>
        <p:txBody>
          <a:bodyPr wrap="square" rtlCol="0">
            <a:spAutoFit/>
          </a:bodyPr>
          <a:lstStyle/>
          <a:p>
            <a:pPr algn="ctr"/>
            <a:r>
              <a:rPr lang="en-US" sz="2800" dirty="0" err="1" smtClean="0">
                <a:latin typeface="Andalus" pitchFamily="18" charset="-78"/>
                <a:cs typeface="Andalus" pitchFamily="18" charset="-78"/>
              </a:rPr>
              <a:t>Choitra</a:t>
            </a:r>
            <a:r>
              <a:rPr lang="en-US" sz="2800" dirty="0" smtClean="0">
                <a:latin typeface="Andalus" pitchFamily="18" charset="-78"/>
                <a:cs typeface="Andalus" pitchFamily="18" charset="-78"/>
              </a:rPr>
              <a:t> </a:t>
            </a:r>
            <a:r>
              <a:rPr lang="en-US" sz="2800" dirty="0" err="1" smtClean="0">
                <a:latin typeface="Andalus" pitchFamily="18" charset="-78"/>
                <a:cs typeface="Andalus" pitchFamily="18" charset="-78"/>
              </a:rPr>
              <a:t>mela</a:t>
            </a:r>
            <a:endParaRPr lang="en-US" sz="2800" dirty="0">
              <a:latin typeface="Andalus" pitchFamily="18" charset="-78"/>
              <a:cs typeface="Andalus" pitchFamily="18"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3962400"/>
            <a:ext cx="4034725" cy="2345298"/>
          </a:xfrm>
          <a:prstGeom prst="rect">
            <a:avLst/>
          </a:prstGeom>
          <a:ln>
            <a:solidFill>
              <a:schemeClr val="tx1"/>
            </a:solidFill>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9514"/>
          <a:stretch/>
        </p:blipFill>
        <p:spPr>
          <a:xfrm>
            <a:off x="4800601" y="3972636"/>
            <a:ext cx="4088026" cy="2335062"/>
          </a:xfrm>
          <a:prstGeom prst="rect">
            <a:avLst/>
          </a:prstGeom>
          <a:ln>
            <a:solidFill>
              <a:schemeClr val="tx1"/>
            </a:solidFill>
          </a:ln>
        </p:spPr>
      </p:pic>
      <p:sp>
        <p:nvSpPr>
          <p:cNvPr id="9" name="TextBox 8"/>
          <p:cNvSpPr txBox="1"/>
          <p:nvPr/>
        </p:nvSpPr>
        <p:spPr>
          <a:xfrm>
            <a:off x="762000" y="6307698"/>
            <a:ext cx="2743200" cy="584775"/>
          </a:xfrm>
          <a:prstGeom prst="rect">
            <a:avLst/>
          </a:prstGeom>
          <a:noFill/>
        </p:spPr>
        <p:txBody>
          <a:bodyPr wrap="square" rtlCol="0">
            <a:spAutoFit/>
          </a:bodyPr>
          <a:lstStyle/>
          <a:p>
            <a:pPr algn="ctr"/>
            <a:r>
              <a:rPr lang="en-US" sz="3200" dirty="0" smtClean="0">
                <a:latin typeface="Andalus" pitchFamily="18" charset="-78"/>
                <a:cs typeface="Andalus" pitchFamily="18" charset="-78"/>
              </a:rPr>
              <a:t>Village fair</a:t>
            </a:r>
            <a:endParaRPr lang="en-US" sz="3200" dirty="0">
              <a:latin typeface="Andalus" pitchFamily="18" charset="-78"/>
              <a:cs typeface="Andalus" pitchFamily="18" charset="-78"/>
            </a:endParaRPr>
          </a:p>
        </p:txBody>
      </p:sp>
      <p:sp>
        <p:nvSpPr>
          <p:cNvPr id="10" name="TextBox 9"/>
          <p:cNvSpPr txBox="1"/>
          <p:nvPr/>
        </p:nvSpPr>
        <p:spPr>
          <a:xfrm>
            <a:off x="5334000" y="6307698"/>
            <a:ext cx="2743200" cy="584775"/>
          </a:xfrm>
          <a:prstGeom prst="rect">
            <a:avLst/>
          </a:prstGeom>
          <a:noFill/>
        </p:spPr>
        <p:txBody>
          <a:bodyPr wrap="square" rtlCol="0">
            <a:spAutoFit/>
          </a:bodyPr>
          <a:lstStyle/>
          <a:p>
            <a:pPr algn="ctr"/>
            <a:r>
              <a:rPr lang="en-US" sz="3200" dirty="0" smtClean="0">
                <a:latin typeface="Andalus" pitchFamily="18" charset="-78"/>
                <a:cs typeface="Andalus" pitchFamily="18" charset="-78"/>
              </a:rPr>
              <a:t>Cottage fair</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37613507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anim calcmode="lin" valueType="num">
                                      <p:cBhvr>
                                        <p:cTn id="32"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35" dur="2000" decel="50000">
                                          <p:stCondLst>
                                            <p:cond delay="0"/>
                                          </p:stCondLst>
                                        </p:cTn>
                                        <p:tgtEl>
                                          <p:spTgt spid="5"/>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anim calcmode="lin" valueType="num">
                                      <p:cBhvr>
                                        <p:cTn id="42"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45" dur="2000" decel="50000">
                                          <p:stCondLst>
                                            <p:cond delay="0"/>
                                          </p:stCondLst>
                                        </p:cTn>
                                        <p:tgtEl>
                                          <p:spTgt spid="6"/>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51" dur="2000" fill="hold"/>
                                        <p:tgtEl>
                                          <p:spTgt spid="9"/>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9"/>
                                        </p:tgtEl>
                                      </p:cBhvr>
                                    </p:animEffect>
                                  </p:childTnLst>
                                </p:cTn>
                              </p:par>
                              <p:par>
                                <p:cTn id="56" presetID="25"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9" dur="10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0" dur="1000" accel="50000" fill="hold">
                                          <p:stCondLst>
                                            <p:cond delay="1000"/>
                                          </p:stCondLst>
                                        </p:cTn>
                                        <p:tgtEl>
                                          <p:spTgt spid="10"/>
                                        </p:tgtEl>
                                        <p:attrNameLst>
                                          <p:attrName>ppt_w</p:attrName>
                                        </p:attrNameLst>
                                      </p:cBhvr>
                                      <p:tavLst>
                                        <p:tav tm="0">
                                          <p:val>
                                            <p:strVal val="#ppt_w*.05"/>
                                          </p:val>
                                        </p:tav>
                                        <p:tav tm="100000">
                                          <p:val>
                                            <p:strVal val="#ppt_w"/>
                                          </p:val>
                                        </p:tav>
                                      </p:tavLst>
                                    </p:anim>
                                    <p:anim calcmode="lin" valueType="num">
                                      <p:cBhvr>
                                        <p:cTn id="61" dur="2000" fill="hold"/>
                                        <p:tgtEl>
                                          <p:spTgt spid="10"/>
                                        </p:tgtEl>
                                        <p:attrNameLst>
                                          <p:attrName>ppt_h</p:attrName>
                                        </p:attrNameLst>
                                      </p:cBhvr>
                                      <p:tavLst>
                                        <p:tav tm="0">
                                          <p:val>
                                            <p:strVal val="#ppt_h"/>
                                          </p:val>
                                        </p:tav>
                                        <p:tav tm="100000">
                                          <p:val>
                                            <p:strVal val="#ppt_h"/>
                                          </p:val>
                                        </p:tav>
                                      </p:tavLst>
                                    </p:anim>
                                    <p:anim calcmode="lin" valueType="num">
                                      <p:cBhvr>
                                        <p:cTn id="62" dur="10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3" dur="10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4" dur="1000" accel="50000" fill="hold">
                                          <p:stCondLst>
                                            <p:cond delay="1000"/>
                                          </p:stCondLst>
                                        </p:cTn>
                                        <p:tgtEl>
                                          <p:spTgt spid="10"/>
                                        </p:tgtEl>
                                        <p:attrNameLst>
                                          <p:attrName>ppt_y</p:attrName>
                                        </p:attrNameLst>
                                      </p:cBhvr>
                                      <p:tavLst>
                                        <p:tav tm="0">
                                          <p:val>
                                            <p:strVal val="#ppt_y+.1"/>
                                          </p:val>
                                        </p:tav>
                                        <p:tav tm="100000">
                                          <p:val>
                                            <p:strVal val="#ppt_y"/>
                                          </p:val>
                                        </p:tav>
                                      </p:tavLst>
                                    </p:anim>
                                    <p:animEffect transition="in" filter="fade">
                                      <p:cBhvr>
                                        <p:cTn id="65" dur="2000" decel="50000">
                                          <p:stCondLst>
                                            <p:cond delay="0"/>
                                          </p:stCondLst>
                                        </p:cTn>
                                        <p:tgtEl>
                                          <p:spTgt spid="10"/>
                                        </p:tgtEl>
                                      </p:cBhvr>
                                    </p:animEffect>
                                  </p:childTnLst>
                                </p:cTn>
                              </p:par>
                            </p:childTnLst>
                          </p:cTn>
                        </p:par>
                        <p:par>
                          <p:cTn id="66" fill="hold">
                            <p:stCondLst>
                              <p:cond delay="2000"/>
                            </p:stCondLst>
                            <p:childTnLst>
                              <p:par>
                                <p:cTn id="67" presetID="26" presetClass="emph" presetSubtype="0" repeatCount="3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childTnLst>
                          </p:cTn>
                        </p:par>
                        <p:par>
                          <p:cTn id="70" fill="hold">
                            <p:stCondLst>
                              <p:cond delay="3500"/>
                            </p:stCondLst>
                            <p:childTnLst>
                              <p:par>
                                <p:cTn id="71" presetID="26" presetClass="emph" presetSubtype="0" repeatCount="3000" fill="hold" grpId="1" nodeType="afterEffect">
                                  <p:stCondLst>
                                    <p:cond delay="0"/>
                                  </p:stCondLst>
                                  <p:childTnLst>
                                    <p:animEffect transition="out" filter="fade">
                                      <p:cBhvr>
                                        <p:cTn id="72" dur="500" tmFilter="0, 0; .2, .5; .8, .5; 1, 0"/>
                                        <p:tgtEl>
                                          <p:spTgt spid="6"/>
                                        </p:tgtEl>
                                      </p:cBhvr>
                                    </p:animEffect>
                                    <p:animScale>
                                      <p:cBhvr>
                                        <p:cTn id="73" dur="250" autoRev="1" fill="hold"/>
                                        <p:tgtEl>
                                          <p:spTgt spid="6"/>
                                        </p:tgtEl>
                                      </p:cBhvr>
                                      <p:by x="105000" y="105000"/>
                                    </p:animScale>
                                  </p:childTnLst>
                                </p:cTn>
                              </p:par>
                            </p:childTnLst>
                          </p:cTn>
                        </p:par>
                        <p:par>
                          <p:cTn id="74" fill="hold">
                            <p:stCondLst>
                              <p:cond delay="5000"/>
                            </p:stCondLst>
                            <p:childTnLst>
                              <p:par>
                                <p:cTn id="75" presetID="26" presetClass="emph" presetSubtype="0" repeatCount="3000" fill="hold" grpId="1" nodeType="afterEffect">
                                  <p:stCondLst>
                                    <p:cond delay="0"/>
                                  </p:stCondLst>
                                  <p:childTnLst>
                                    <p:animEffect transition="out" filter="fade">
                                      <p:cBhvr>
                                        <p:cTn id="76" dur="500" tmFilter="0, 0; .2, .5; .8, .5; 1, 0"/>
                                        <p:tgtEl>
                                          <p:spTgt spid="9"/>
                                        </p:tgtEl>
                                      </p:cBhvr>
                                    </p:animEffect>
                                    <p:animScale>
                                      <p:cBhvr>
                                        <p:cTn id="77" dur="250" autoRev="1" fill="hold"/>
                                        <p:tgtEl>
                                          <p:spTgt spid="9"/>
                                        </p:tgtEl>
                                      </p:cBhvr>
                                      <p:by x="105000" y="105000"/>
                                    </p:animScale>
                                  </p:childTnLst>
                                </p:cTn>
                              </p:par>
                            </p:childTnLst>
                          </p:cTn>
                        </p:par>
                        <p:par>
                          <p:cTn id="78" fill="hold">
                            <p:stCondLst>
                              <p:cond delay="6500"/>
                            </p:stCondLst>
                            <p:childTnLst>
                              <p:par>
                                <p:cTn id="79" presetID="26" presetClass="emph" presetSubtype="0" repeatCount="3000" fill="hold" grpId="1" nodeType="after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9" grpId="0"/>
      <p:bldP spid="9" grpId="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605" y="249704"/>
            <a:ext cx="2794100" cy="3103096"/>
          </a:xfrm>
          <a:prstGeom prst="rect">
            <a:avLst/>
          </a:prstGeom>
          <a:ln>
            <a:solidFill>
              <a:schemeClr val="tx1"/>
            </a:solidFill>
          </a:ln>
        </p:spPr>
      </p:pic>
      <p:sp>
        <p:nvSpPr>
          <p:cNvPr id="4" name="Right Arrow 3"/>
          <p:cNvSpPr/>
          <p:nvPr/>
        </p:nvSpPr>
        <p:spPr>
          <a:xfrm>
            <a:off x="762000" y="1447800"/>
            <a:ext cx="4038600" cy="178933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smtClean="0">
                <a:latin typeface="Andalus" pitchFamily="18" charset="-78"/>
                <a:cs typeface="Andalus" pitchFamily="18" charset="-78"/>
              </a:rPr>
              <a:t>ghost books</a:t>
            </a:r>
            <a:endParaRPr lang="en-US" sz="3600" dirty="0">
              <a:latin typeface="Andalus" pitchFamily="18" charset="-78"/>
              <a:cs typeface="Andalus" pitchFamily="18" charset="-78"/>
            </a:endParaRPr>
          </a:p>
        </p:txBody>
      </p:sp>
      <p:sp>
        <p:nvSpPr>
          <p:cNvPr id="5" name="Right Arrow 4"/>
          <p:cNvSpPr/>
          <p:nvPr/>
        </p:nvSpPr>
        <p:spPr>
          <a:xfrm>
            <a:off x="762000" y="4419600"/>
            <a:ext cx="4038600" cy="178933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a:latin typeface="Andalus" pitchFamily="18" charset="-78"/>
                <a:cs typeface="Andalus" pitchFamily="18" charset="-78"/>
              </a:rPr>
              <a:t>d</a:t>
            </a:r>
            <a:r>
              <a:rPr lang="en-US" sz="3600" dirty="0" smtClean="0">
                <a:latin typeface="Andalus" pitchFamily="18" charset="-78"/>
                <a:cs typeface="Andalus" pitchFamily="18" charset="-78"/>
              </a:rPr>
              <a:t>etective books</a:t>
            </a:r>
            <a:endParaRPr lang="en-US" sz="3600" dirty="0">
              <a:latin typeface="Andalus" pitchFamily="18" charset="-78"/>
              <a:cs typeface="Andalus" pitchFamily="18"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352800"/>
            <a:ext cx="2792104" cy="3222675"/>
          </a:xfrm>
          <a:prstGeom prst="rect">
            <a:avLst/>
          </a:prstGeom>
          <a:ln>
            <a:solidFill>
              <a:schemeClr val="tx1"/>
            </a:solidFill>
          </a:ln>
        </p:spPr>
      </p:pic>
    </p:spTree>
    <p:extLst>
      <p:ext uri="{BB962C8B-B14F-4D97-AF65-F5344CB8AC3E}">
        <p14:creationId xmlns:p14="http://schemas.microsoft.com/office/powerpoint/2010/main" val="239101638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6" presetClass="emph" presetSubtype="0" repeatCount="3000" fill="hold" grpId="1" nodeType="with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6" presetClass="emph" presetSubtype="0" repeatCount="3000" fill="hold" grpId="1" nodeType="with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093191" y="76200"/>
            <a:ext cx="4724400" cy="2438400"/>
          </a:xfrm>
          <a:prstGeom prst="wedgeEllipseCallout">
            <a:avLst>
              <a:gd name="adj1" fmla="val -78320"/>
              <a:gd name="adj2" fmla="val 62948"/>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Andalus" pitchFamily="18" charset="-78"/>
                <a:cs typeface="Andalus" pitchFamily="18" charset="-78"/>
              </a:rPr>
              <a:t>Who  came to the book fair?</a:t>
            </a:r>
            <a:endParaRPr lang="en-US" sz="4000" b="1" dirty="0">
              <a:latin typeface="Andalus" pitchFamily="18" charset="-78"/>
              <a:cs typeface="Andalus"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0"/>
            <a:ext cx="4190999" cy="3429000"/>
          </a:xfrm>
          <a:prstGeom prst="rect">
            <a:avLst/>
          </a:prstGeom>
          <a:ln w="127000" cap="sq" cmpd="thickThin">
            <a:solidFill>
              <a:schemeClr val="accent6">
                <a:lumMod val="75000"/>
              </a:schemeClr>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048000"/>
            <a:ext cx="4114800" cy="3432412"/>
          </a:xfrm>
          <a:prstGeom prst="rect">
            <a:avLst/>
          </a:prstGeom>
          <a:ln w="127000" cap="sq" cmpd="thickThin">
            <a:solidFill>
              <a:schemeClr val="accent6">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746498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304800" y="304800"/>
            <a:ext cx="8153400" cy="1981200"/>
          </a:xfrm>
          <a:prstGeom prst="downArrow">
            <a:avLst>
              <a:gd name="adj1" fmla="val 71426"/>
              <a:gd name="adj2" fmla="val 71891"/>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sz="4000" b="1" dirty="0" smtClean="0">
              <a:latin typeface="Andalus" pitchFamily="18" charset="-78"/>
              <a:cs typeface="Andalus" pitchFamily="18" charset="-78"/>
            </a:endParaRPr>
          </a:p>
          <a:p>
            <a:pPr algn="ctr"/>
            <a:r>
              <a:rPr lang="en-US" sz="4000" b="1" dirty="0" smtClean="0">
                <a:latin typeface="Andalus" pitchFamily="18" charset="-78"/>
                <a:cs typeface="Andalus" pitchFamily="18" charset="-78"/>
              </a:rPr>
              <a:t>All classes of people came to the book fair.</a:t>
            </a:r>
            <a:endParaRPr lang="en-US" sz="4000" b="1" dirty="0">
              <a:latin typeface="Andalus" pitchFamily="18" charset="-78"/>
              <a:cs typeface="Andalus"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4" y="2590799"/>
            <a:ext cx="7772400" cy="3810001"/>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3203780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609600" y="5181600"/>
            <a:ext cx="8077200" cy="1524000"/>
          </a:xfrm>
          <a:prstGeom prst="wedgeEllipseCallout">
            <a:avLst>
              <a:gd name="adj1" fmla="val -46944"/>
              <a:gd name="adj2" fmla="val -74471"/>
            </a:avLst>
          </a:prstGeom>
          <a:ln w="127000" cap="sq" cmpd="dbl">
            <a:solidFill>
              <a:schemeClr val="tx1"/>
            </a:solidFill>
            <a:miter lim="800000"/>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latin typeface="Andalus" pitchFamily="18" charset="-78"/>
                <a:cs typeface="Andalus" pitchFamily="18" charset="-78"/>
              </a:rPr>
              <a:t>But why did they come </a:t>
            </a:r>
          </a:p>
          <a:p>
            <a:pPr algn="ctr"/>
            <a:r>
              <a:rPr lang="en-US" sz="3200" b="1" dirty="0" smtClean="0">
                <a:latin typeface="Andalus" pitchFamily="18" charset="-78"/>
                <a:cs typeface="Andalus" pitchFamily="18" charset="-78"/>
              </a:rPr>
              <a:t> to the book fair?</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6000" contrast="11000"/>
                    </a14:imgEffect>
                  </a14:imgLayer>
                </a14:imgProps>
              </a:ext>
              <a:ext uri="{28A0092B-C50C-407E-A947-70E740481C1C}">
                <a14:useLocalDpi xmlns:a14="http://schemas.microsoft.com/office/drawing/2010/main" val="0"/>
              </a:ext>
            </a:extLst>
          </a:blip>
          <a:srcRect b="16034"/>
          <a:stretch/>
        </p:blipFill>
        <p:spPr>
          <a:xfrm>
            <a:off x="457200" y="990600"/>
            <a:ext cx="5257800" cy="370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6019800" y="914400"/>
            <a:ext cx="2743200" cy="3782704"/>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just"/>
            <a:r>
              <a:rPr lang="en-US" sz="3600" b="1" dirty="0" smtClean="0">
                <a:latin typeface="Andalus" pitchFamily="18" charset="-78"/>
                <a:cs typeface="Andalus" pitchFamily="18" charset="-78"/>
              </a:rPr>
              <a:t>Some of them came to visit  only and some of them came to buy books.</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2853580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09800" y="4318379"/>
            <a:ext cx="5928815" cy="2217761"/>
          </a:xfrm>
          <a:prstGeom prst="wedgeEllipseCallout">
            <a:avLst>
              <a:gd name="adj1" fmla="val -35015"/>
              <a:gd name="adj2" fmla="val -106506"/>
            </a:avLst>
          </a:prstGeom>
          <a:ln w="127000" cap="sq" cmpd="dbl">
            <a:miter lim="800000"/>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latin typeface="Andalus" pitchFamily="18" charset="-78"/>
                <a:cs typeface="Andalus" pitchFamily="18" charset="-78"/>
              </a:rPr>
              <a:t>Did you buy any book yourself?</a:t>
            </a:r>
          </a:p>
        </p:txBody>
      </p:sp>
      <p:sp>
        <p:nvSpPr>
          <p:cNvPr id="3" name="Rounded Rectangle 2"/>
          <p:cNvSpPr/>
          <p:nvPr/>
        </p:nvSpPr>
        <p:spPr>
          <a:xfrm>
            <a:off x="320723" y="716507"/>
            <a:ext cx="8458200" cy="2133600"/>
          </a:xfrm>
          <a:prstGeom prst="roundRect">
            <a:avLst/>
          </a:prstGeom>
          <a:ln w="127000" cmpd="dbl"/>
        </p:spPr>
        <p:style>
          <a:lnRef idx="1">
            <a:schemeClr val="dk1"/>
          </a:lnRef>
          <a:fillRef idx="2">
            <a:schemeClr val="dk1"/>
          </a:fillRef>
          <a:effectRef idx="1">
            <a:schemeClr val="dk1"/>
          </a:effectRef>
          <a:fontRef idx="minor">
            <a:schemeClr val="dk1"/>
          </a:fontRef>
        </p:style>
        <p:txBody>
          <a:bodyPr rtlCol="0" anchor="ctr"/>
          <a:lstStyle/>
          <a:p>
            <a:pPr algn="ctr"/>
            <a:r>
              <a:rPr lang="en-US" sz="4400" dirty="0" smtClean="0">
                <a:latin typeface="Andalus" pitchFamily="18" charset="-78"/>
                <a:cs typeface="Andalus" pitchFamily="18" charset="-78"/>
              </a:rPr>
              <a:t> I bought some books on story, novels and some religious books.</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884284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971800" y="381000"/>
            <a:ext cx="5562600" cy="1572768"/>
          </a:xfrm>
          <a:prstGeom prst="wedgeEllipseCallout">
            <a:avLst>
              <a:gd name="adj1" fmla="val -73096"/>
              <a:gd name="adj2" fmla="val 12064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smtClean="0">
                <a:latin typeface="Andalus" pitchFamily="18" charset="-78"/>
                <a:cs typeface="Andalus" pitchFamily="18" charset="-78"/>
              </a:rPr>
              <a:t>What did you visit more?</a:t>
            </a:r>
            <a:endParaRPr lang="en-US" sz="4000" dirty="0">
              <a:latin typeface="Andalus" pitchFamily="18" charset="-78"/>
              <a:cs typeface="Andalus" pitchFamily="18" charset="-78"/>
            </a:endParaRPr>
          </a:p>
        </p:txBody>
      </p:sp>
      <p:sp>
        <p:nvSpPr>
          <p:cNvPr id="3" name="Rounded Rectangle 2"/>
          <p:cNvSpPr/>
          <p:nvPr/>
        </p:nvSpPr>
        <p:spPr>
          <a:xfrm>
            <a:off x="609600" y="3124200"/>
            <a:ext cx="7848600"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4000" dirty="0" smtClean="0">
                <a:latin typeface="Andalus" pitchFamily="18" charset="-78"/>
                <a:cs typeface="Andalus" pitchFamily="18" charset="-78"/>
              </a:rPr>
              <a:t>There was an arrangement of month-long cultural program. I enjoyed a cultural program participated by famous writer </a:t>
            </a:r>
            <a:r>
              <a:rPr lang="en-US" sz="4000" dirty="0" err="1" smtClean="0">
                <a:latin typeface="Andalus" pitchFamily="18" charset="-78"/>
                <a:cs typeface="Andalus" pitchFamily="18" charset="-78"/>
              </a:rPr>
              <a:t>Imdadul</a:t>
            </a:r>
            <a:r>
              <a:rPr lang="en-US" sz="4000" dirty="0" smtClean="0">
                <a:latin typeface="Andalus" pitchFamily="18" charset="-78"/>
                <a:cs typeface="Andalus" pitchFamily="18" charset="-78"/>
              </a:rPr>
              <a:t> </a:t>
            </a:r>
            <a:r>
              <a:rPr lang="en-US" sz="4000" dirty="0" err="1" smtClean="0">
                <a:latin typeface="Andalus" pitchFamily="18" charset="-78"/>
                <a:cs typeface="Andalus" pitchFamily="18" charset="-78"/>
              </a:rPr>
              <a:t>Haque</a:t>
            </a:r>
            <a:r>
              <a:rPr lang="en-US" sz="4000" dirty="0" smtClean="0">
                <a:latin typeface="Andalus" pitchFamily="18" charset="-78"/>
                <a:cs typeface="Andalus" pitchFamily="18" charset="-78"/>
              </a:rPr>
              <a:t> Milan.</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7247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895600" y="762000"/>
            <a:ext cx="5105400" cy="1600200"/>
          </a:xfrm>
          <a:prstGeom prst="wedgeEllipseCallout">
            <a:avLst>
              <a:gd name="adj1" fmla="val -39278"/>
              <a:gd name="adj2" fmla="val 82969"/>
            </a:avLst>
          </a:prstGeom>
          <a:ln w="127000" cap="sq" cmpd="dbl">
            <a:solidFill>
              <a:schemeClr val="tx1"/>
            </a:solidFill>
            <a:miter lim="800000"/>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Andalus" pitchFamily="18" charset="-78"/>
                <a:cs typeface="Andalus" pitchFamily="18" charset="-78"/>
              </a:rPr>
              <a:t>What was most interesting to you?</a:t>
            </a:r>
            <a:endParaRPr lang="en-US" sz="3200" b="1" dirty="0">
              <a:latin typeface="Andalus" pitchFamily="18" charset="-78"/>
              <a:cs typeface="Andalus" pitchFamily="18" charset="-78"/>
            </a:endParaRPr>
          </a:p>
        </p:txBody>
      </p:sp>
      <p:sp>
        <p:nvSpPr>
          <p:cNvPr id="3" name="Rounded Rectangle 2"/>
          <p:cNvSpPr/>
          <p:nvPr/>
        </p:nvSpPr>
        <p:spPr>
          <a:xfrm>
            <a:off x="1132764" y="3200400"/>
            <a:ext cx="7391400" cy="2895600"/>
          </a:xfrm>
          <a:prstGeom prst="roundRect">
            <a:avLst/>
          </a:prstGeom>
          <a:ln w="127000" cap="sq" cmpd="dbl">
            <a:solidFill>
              <a:schemeClr val="tx1"/>
            </a:solidFill>
            <a:miter lim="800000"/>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dirty="0" smtClean="0">
                <a:latin typeface="Andalus" pitchFamily="18" charset="-78"/>
                <a:cs typeface="Andalus" pitchFamily="18" charset="-78"/>
              </a:rPr>
              <a:t>Luckily I got an opportunity to meet with the writer. He told me about some interesting events of his life that made him writer. I was influenced with his words  very much.</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3175454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8600" y="304800"/>
            <a:ext cx="8686800" cy="1600200"/>
          </a:xfrm>
          <a:prstGeom prst="wedgeEllipseCallout">
            <a:avLst>
              <a:gd name="adj1" fmla="val -33026"/>
              <a:gd name="adj2" fmla="val 70376"/>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latin typeface="Andalus" pitchFamily="18" charset="-78"/>
                <a:cs typeface="Andalus" pitchFamily="18" charset="-78"/>
              </a:rPr>
              <a:t>What is your thinking about the book fair?</a:t>
            </a:r>
            <a:endParaRPr lang="en-US" sz="4000" dirty="0">
              <a:latin typeface="Andalus" pitchFamily="18" charset="-78"/>
              <a:cs typeface="Andalus" pitchFamily="18" charset="-78"/>
            </a:endParaRPr>
          </a:p>
        </p:txBody>
      </p:sp>
      <p:sp>
        <p:nvSpPr>
          <p:cNvPr id="3" name="Round Same Side Corner Rectangle 2"/>
          <p:cNvSpPr/>
          <p:nvPr/>
        </p:nvSpPr>
        <p:spPr>
          <a:xfrm>
            <a:off x="685800" y="2285999"/>
            <a:ext cx="7772400" cy="4002741"/>
          </a:xfrm>
          <a:prstGeom prst="round2Same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smtClean="0">
                <a:latin typeface="Andalus" pitchFamily="18" charset="-78"/>
                <a:cs typeface="Andalus" pitchFamily="18" charset="-78"/>
              </a:rPr>
              <a:t>A book fair is very important because it helps to increase our knowledge, it broadens our outlook, it teaches us morality, simplicity, humanity and other qualities. So we should encourage people specially the students of schools and colleges to go to the book fair</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692673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838200" y="228600"/>
            <a:ext cx="7467600" cy="2286000"/>
          </a:xfrm>
          <a:prstGeom prst="wedgeEllipseCallout">
            <a:avLst>
              <a:gd name="adj1" fmla="val -37274"/>
              <a:gd name="adj2" fmla="val 110206"/>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Andalus" pitchFamily="18" charset="-78"/>
                <a:cs typeface="Andalus" pitchFamily="18" charset="-78"/>
              </a:rPr>
              <a:t>How much did you enjoy the book fair and what is your </a:t>
            </a:r>
            <a:r>
              <a:rPr lang="en-US" sz="3200" smtClean="0">
                <a:latin typeface="Andalus" pitchFamily="18" charset="-78"/>
                <a:cs typeface="Andalus" pitchFamily="18" charset="-78"/>
              </a:rPr>
              <a:t>feelings about </a:t>
            </a:r>
            <a:r>
              <a:rPr lang="en-US" sz="3200" dirty="0" smtClean="0">
                <a:latin typeface="Andalus" pitchFamily="18" charset="-78"/>
                <a:cs typeface="Andalus" pitchFamily="18" charset="-78"/>
              </a:rPr>
              <a:t>it?</a:t>
            </a:r>
            <a:endParaRPr lang="en-US" sz="3200" dirty="0">
              <a:latin typeface="Andalus" pitchFamily="18" charset="-78"/>
              <a:cs typeface="Andalus" pitchFamily="18" charset="-78"/>
            </a:endParaRPr>
          </a:p>
        </p:txBody>
      </p:sp>
      <p:sp>
        <p:nvSpPr>
          <p:cNvPr id="3" name="Rounded Rectangle 2"/>
          <p:cNvSpPr/>
          <p:nvPr/>
        </p:nvSpPr>
        <p:spPr>
          <a:xfrm>
            <a:off x="236808" y="3962400"/>
            <a:ext cx="8686800" cy="2514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Andalus" pitchFamily="18" charset="-78"/>
                <a:cs typeface="Andalus" pitchFamily="18" charset="-78"/>
              </a:rPr>
              <a:t>I enjoyed the book fair very much and I will </a:t>
            </a:r>
          </a:p>
          <a:p>
            <a:pPr algn="ctr"/>
            <a:r>
              <a:rPr lang="en-US" sz="3200" dirty="0" smtClean="0">
                <a:latin typeface="Andalus" pitchFamily="18" charset="-78"/>
                <a:cs typeface="Andalus" pitchFamily="18" charset="-78"/>
              </a:rPr>
              <a:t>never miss the book fair as long as I live my life.                                </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308044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 Arrow Callout 2"/>
          <p:cNvSpPr/>
          <p:nvPr/>
        </p:nvSpPr>
        <p:spPr>
          <a:xfrm>
            <a:off x="2743200" y="152400"/>
            <a:ext cx="3733800" cy="3124200"/>
          </a:xfrm>
          <a:prstGeom prst="quadArrowCallout">
            <a:avLst>
              <a:gd name="adj1" fmla="val 37030"/>
              <a:gd name="adj2" fmla="val 18515"/>
              <a:gd name="adj3" fmla="val 18515"/>
              <a:gd name="adj4" fmla="val 48123"/>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latin typeface="Andalus" pitchFamily="18" charset="-78"/>
                <a:cs typeface="Andalus" pitchFamily="18" charset="-78"/>
              </a:rPr>
              <a:t>Group Work</a:t>
            </a:r>
            <a:endParaRPr lang="en-US" sz="4800" dirty="0">
              <a:latin typeface="Andalus" pitchFamily="18" charset="-78"/>
              <a:cs typeface="Andalus" pitchFamily="18" charset="-78"/>
            </a:endParaRPr>
          </a:p>
        </p:txBody>
      </p:sp>
      <p:sp>
        <p:nvSpPr>
          <p:cNvPr id="4" name="Rounded Rectangle 3"/>
          <p:cNvSpPr/>
          <p:nvPr/>
        </p:nvSpPr>
        <p:spPr>
          <a:xfrm>
            <a:off x="838200" y="3276600"/>
            <a:ext cx="7620000" cy="2971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smtClean="0">
                <a:latin typeface="Andalus" pitchFamily="18" charset="-78"/>
                <a:cs typeface="Andalus" pitchFamily="18" charset="-78"/>
              </a:rPr>
              <a:t>Make a logical assemble with book, stalls, people, cultural function, writer, text, novels, drama and so on to write a paragraph on a book fair.</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4273329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38400"/>
            <a:ext cx="6400800" cy="4090988"/>
          </a:xfrm>
          <a:prstGeom prst="rect">
            <a:avLst/>
          </a:prstGeom>
          <a:ln>
            <a:solidFill>
              <a:schemeClr val="tx1"/>
            </a:solidFill>
          </a:ln>
        </p:spPr>
      </p:pic>
      <p:sp>
        <p:nvSpPr>
          <p:cNvPr id="5" name="Oval Callout 4"/>
          <p:cNvSpPr/>
          <p:nvPr/>
        </p:nvSpPr>
        <p:spPr>
          <a:xfrm>
            <a:off x="2971800" y="101221"/>
            <a:ext cx="4953000" cy="1575179"/>
          </a:xfrm>
          <a:prstGeom prst="wedgeEllipseCallout">
            <a:avLst>
              <a:gd name="adj1" fmla="val -58279"/>
              <a:gd name="adj2" fmla="val 96977"/>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atin typeface="Andalus" pitchFamily="18" charset="-78"/>
                <a:cs typeface="Andalus" pitchFamily="18" charset="-78"/>
              </a:rPr>
              <a:t>But what is this?</a:t>
            </a:r>
            <a:endParaRPr lang="en-US" sz="3600" b="1" dirty="0">
              <a:latin typeface="Andalus" pitchFamily="18" charset="-78"/>
              <a:cs typeface="Andalus" pitchFamily="18" charset="-78"/>
            </a:endParaRPr>
          </a:p>
        </p:txBody>
      </p:sp>
      <p:sp>
        <p:nvSpPr>
          <p:cNvPr id="7" name="Rectangle 6"/>
          <p:cNvSpPr/>
          <p:nvPr/>
        </p:nvSpPr>
        <p:spPr>
          <a:xfrm>
            <a:off x="7086600" y="2438400"/>
            <a:ext cx="1524000" cy="4090988"/>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ndalus" pitchFamily="18" charset="-78"/>
                <a:cs typeface="Andalus" pitchFamily="18" charset="-78"/>
              </a:rPr>
              <a:t>It </a:t>
            </a:r>
          </a:p>
          <a:p>
            <a:pPr algn="ctr"/>
            <a:r>
              <a:rPr lang="en-US" sz="3600" dirty="0">
                <a:latin typeface="Andalus" pitchFamily="18" charset="-78"/>
                <a:cs typeface="Andalus" pitchFamily="18" charset="-78"/>
              </a:rPr>
              <a:t>i</a:t>
            </a:r>
            <a:r>
              <a:rPr lang="en-US" sz="3600" dirty="0" smtClean="0">
                <a:latin typeface="Andalus" pitchFamily="18" charset="-78"/>
                <a:cs typeface="Andalus" pitchFamily="18" charset="-78"/>
              </a:rPr>
              <a:t>s</a:t>
            </a:r>
          </a:p>
          <a:p>
            <a:pPr algn="ctr"/>
            <a:r>
              <a:rPr lang="en-US" sz="3600" dirty="0">
                <a:latin typeface="Andalus" pitchFamily="18" charset="-78"/>
                <a:cs typeface="Andalus" pitchFamily="18" charset="-78"/>
              </a:rPr>
              <a:t>a</a:t>
            </a:r>
            <a:r>
              <a:rPr lang="en-US" sz="3600" dirty="0" smtClean="0">
                <a:latin typeface="Andalus" pitchFamily="18" charset="-78"/>
                <a:cs typeface="Andalus" pitchFamily="18" charset="-78"/>
              </a:rPr>
              <a:t> </a:t>
            </a:r>
          </a:p>
          <a:p>
            <a:pPr algn="ctr"/>
            <a:r>
              <a:rPr lang="en-US" sz="3600" dirty="0" smtClean="0">
                <a:latin typeface="Andalus" pitchFamily="18" charset="-78"/>
                <a:cs typeface="Andalus" pitchFamily="18" charset="-78"/>
              </a:rPr>
              <a:t>book</a:t>
            </a:r>
          </a:p>
          <a:p>
            <a:pPr algn="ctr"/>
            <a:r>
              <a:rPr lang="en-US" sz="3600" dirty="0" smtClean="0">
                <a:latin typeface="Andalus" pitchFamily="18" charset="-78"/>
                <a:cs typeface="Andalus" pitchFamily="18" charset="-78"/>
              </a:rPr>
              <a:t>fair</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2261673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914400" y="990600"/>
            <a:ext cx="7315200" cy="1371600"/>
          </a:xfrm>
          <a:prstGeom prst="cube">
            <a:avLst>
              <a:gd name="adj" fmla="val 281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latin typeface="Andalus" pitchFamily="18" charset="-78"/>
                <a:cs typeface="Andalus" pitchFamily="18" charset="-78"/>
              </a:rPr>
              <a:t>Evaluation</a:t>
            </a:r>
            <a:endParaRPr lang="en-US" sz="4400" dirty="0">
              <a:latin typeface="Andalus" pitchFamily="18" charset="-78"/>
              <a:cs typeface="Andalus" pitchFamily="18" charset="-78"/>
            </a:endParaRPr>
          </a:p>
        </p:txBody>
      </p:sp>
      <p:sp>
        <p:nvSpPr>
          <p:cNvPr id="3" name="Round Diagonal Corner Rectangle 2"/>
          <p:cNvSpPr/>
          <p:nvPr/>
        </p:nvSpPr>
        <p:spPr>
          <a:xfrm>
            <a:off x="685800" y="2895600"/>
            <a:ext cx="7772400" cy="2971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buFont typeface="+mj-lt"/>
              <a:buAutoNum type="alphaLcParenR"/>
            </a:pPr>
            <a:endParaRPr lang="en-US" sz="3200" dirty="0" smtClean="0">
              <a:latin typeface="Andalus" pitchFamily="18" charset="-78"/>
              <a:cs typeface="Andalus" pitchFamily="18" charset="-78"/>
            </a:endParaRPr>
          </a:p>
          <a:p>
            <a:pPr marL="342900" indent="-342900" algn="just">
              <a:buFont typeface="+mj-lt"/>
              <a:buAutoNum type="alphaLcParenR"/>
            </a:pPr>
            <a:r>
              <a:rPr lang="en-US" sz="3200" dirty="0" smtClean="0">
                <a:latin typeface="Andalus" pitchFamily="18" charset="-78"/>
                <a:cs typeface="Andalus" pitchFamily="18" charset="-78"/>
              </a:rPr>
              <a:t>What is a book fair?</a:t>
            </a:r>
          </a:p>
          <a:p>
            <a:pPr marL="342900" indent="-342900" algn="just">
              <a:buFont typeface="+mj-lt"/>
              <a:buAutoNum type="alphaLcParenR"/>
            </a:pPr>
            <a:r>
              <a:rPr lang="en-US" sz="3200" dirty="0" smtClean="0">
                <a:latin typeface="Andalus" pitchFamily="18" charset="-78"/>
                <a:cs typeface="Andalus" pitchFamily="18" charset="-78"/>
              </a:rPr>
              <a:t>When is it arranged?</a:t>
            </a:r>
          </a:p>
          <a:p>
            <a:pPr marL="342900" indent="-342900" algn="just">
              <a:buFont typeface="+mj-lt"/>
              <a:buAutoNum type="alphaLcParenR"/>
            </a:pPr>
            <a:r>
              <a:rPr lang="en-US" sz="3200" dirty="0" smtClean="0">
                <a:latin typeface="Andalus" pitchFamily="18" charset="-78"/>
                <a:cs typeface="Andalus" pitchFamily="18" charset="-78"/>
              </a:rPr>
              <a:t>Who attends the book fair?</a:t>
            </a:r>
          </a:p>
          <a:p>
            <a:pPr marL="342900" indent="-342900" algn="just">
              <a:buFont typeface="+mj-lt"/>
              <a:buAutoNum type="alphaLcParenR"/>
            </a:pPr>
            <a:r>
              <a:rPr lang="en-US" sz="3200" dirty="0" smtClean="0">
                <a:latin typeface="Andalus" pitchFamily="18" charset="-78"/>
                <a:cs typeface="Andalus" pitchFamily="18" charset="-78"/>
              </a:rPr>
              <a:t>Why do the people come to the book fair?</a:t>
            </a:r>
          </a:p>
          <a:p>
            <a:pPr marL="342900" indent="-342900" algn="just">
              <a:buFont typeface="+mj-lt"/>
              <a:buAutoNum type="alphaLcParenR"/>
            </a:pPr>
            <a:r>
              <a:rPr lang="en-US" sz="3200" dirty="0" smtClean="0">
                <a:latin typeface="Andalus" pitchFamily="18" charset="-78"/>
                <a:cs typeface="Andalus" pitchFamily="18" charset="-78"/>
              </a:rPr>
              <a:t>What is the importance of a book fair?</a:t>
            </a:r>
          </a:p>
          <a:p>
            <a:pPr marL="342900" indent="-342900" algn="just">
              <a:buFont typeface="+mj-lt"/>
              <a:buAutoNum type="alphaLcParenR"/>
            </a:pP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2848594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3651" y="838200"/>
            <a:ext cx="7319749" cy="5257800"/>
            <a:chOff x="833651" y="1143000"/>
            <a:chExt cx="7319749" cy="4800600"/>
          </a:xfrm>
        </p:grpSpPr>
        <p:sp>
          <p:nvSpPr>
            <p:cNvPr id="2" name="Rectangle 1"/>
            <p:cNvSpPr/>
            <p:nvPr/>
          </p:nvSpPr>
          <p:spPr>
            <a:xfrm>
              <a:off x="838200" y="1143000"/>
              <a:ext cx="7315200" cy="99060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dirty="0" smtClean="0">
                  <a:latin typeface="Andalus" pitchFamily="18" charset="-78"/>
                  <a:cs typeface="Andalus" pitchFamily="18" charset="-78"/>
                </a:rPr>
                <a:t>Universal</a:t>
              </a:r>
              <a:endParaRPr lang="en-US" sz="5400" dirty="0">
                <a:latin typeface="Andalus" pitchFamily="18" charset="-78"/>
                <a:cs typeface="Andalus" pitchFamily="18" charset="-78"/>
              </a:endParaRPr>
            </a:p>
          </p:txBody>
        </p:sp>
        <p:sp>
          <p:nvSpPr>
            <p:cNvPr id="3" name="Trapezoid 2"/>
            <p:cNvSpPr/>
            <p:nvPr/>
          </p:nvSpPr>
          <p:spPr>
            <a:xfrm>
              <a:off x="833651" y="2133600"/>
              <a:ext cx="7315200" cy="3810000"/>
            </a:xfrm>
            <a:prstGeom prst="trapezoid">
              <a:avLst>
                <a:gd name="adj" fmla="val 3835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ndalus" pitchFamily="18" charset="-78"/>
                  <a:cs typeface="Andalus" pitchFamily="18" charset="-78"/>
                </a:rPr>
                <a:t>Your nears and dears </a:t>
              </a:r>
            </a:p>
            <a:p>
              <a:pPr algn="ctr"/>
              <a:r>
                <a:rPr lang="en-US" sz="3600" dirty="0" smtClean="0">
                  <a:latin typeface="Andalus" pitchFamily="18" charset="-78"/>
                  <a:cs typeface="Andalus" pitchFamily="18" charset="-78"/>
                </a:rPr>
                <a:t>may leave you in </a:t>
              </a:r>
            </a:p>
            <a:p>
              <a:pPr algn="ctr"/>
              <a:r>
                <a:rPr lang="en-US" sz="3600" dirty="0" smtClean="0">
                  <a:latin typeface="Andalus" pitchFamily="18" charset="-78"/>
                  <a:cs typeface="Andalus" pitchFamily="18" charset="-78"/>
                </a:rPr>
                <a:t>time of danger </a:t>
              </a:r>
            </a:p>
            <a:p>
              <a:pPr algn="ctr"/>
              <a:r>
                <a:rPr lang="en-US" sz="3600" dirty="0" smtClean="0">
                  <a:latin typeface="Andalus" pitchFamily="18" charset="-78"/>
                  <a:cs typeface="Andalus" pitchFamily="18" charset="-78"/>
                </a:rPr>
                <a:t>but a book </a:t>
              </a:r>
            </a:p>
            <a:p>
              <a:pPr algn="ctr"/>
              <a:r>
                <a:rPr lang="en-US" sz="3600" dirty="0" smtClean="0">
                  <a:latin typeface="Andalus" pitchFamily="18" charset="-78"/>
                  <a:cs typeface="Andalus" pitchFamily="18" charset="-78"/>
                </a:rPr>
                <a:t>never </a:t>
              </a:r>
            </a:p>
            <a:p>
              <a:pPr algn="ctr"/>
              <a:r>
                <a:rPr lang="en-US" sz="3600" dirty="0" smtClean="0">
                  <a:latin typeface="Andalus" pitchFamily="18" charset="-78"/>
                  <a:cs typeface="Andalus" pitchFamily="18" charset="-78"/>
                </a:rPr>
                <a:t>leaves</a:t>
              </a:r>
            </a:p>
            <a:p>
              <a:pPr algn="ctr"/>
              <a:r>
                <a:rPr lang="en-US" sz="3600" dirty="0" smtClean="0">
                  <a:latin typeface="Andalus" pitchFamily="18" charset="-78"/>
                  <a:cs typeface="Andalus" pitchFamily="18" charset="-78"/>
                </a:rPr>
                <a:t> you.</a:t>
              </a:r>
            </a:p>
            <a:p>
              <a:pPr algn="ctr"/>
              <a:r>
                <a:rPr lang="en-US" sz="3600" dirty="0" smtClean="0">
                  <a:latin typeface="Andalus" pitchFamily="18" charset="-78"/>
                  <a:cs typeface="Andalus" pitchFamily="18" charset="-78"/>
                </a:rPr>
                <a:t>.</a:t>
              </a:r>
              <a:endParaRPr lang="en-US" sz="3600" dirty="0">
                <a:latin typeface="Andalus" pitchFamily="18" charset="-78"/>
                <a:cs typeface="Andalus" pitchFamily="18" charset="-78"/>
              </a:endParaRPr>
            </a:p>
          </p:txBody>
        </p:sp>
      </p:grpSp>
    </p:spTree>
    <p:extLst>
      <p:ext uri="{BB962C8B-B14F-4D97-AF65-F5344CB8AC3E}">
        <p14:creationId xmlns:p14="http://schemas.microsoft.com/office/powerpoint/2010/main" val="24912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 y="457200"/>
            <a:ext cx="8077200" cy="5909481"/>
            <a:chOff x="609600" y="457200"/>
            <a:chExt cx="8077200" cy="5909481"/>
          </a:xfrm>
        </p:grpSpPr>
        <p:grpSp>
          <p:nvGrpSpPr>
            <p:cNvPr id="7" name="Group 6"/>
            <p:cNvGrpSpPr/>
            <p:nvPr/>
          </p:nvGrpSpPr>
          <p:grpSpPr>
            <a:xfrm>
              <a:off x="609600" y="457200"/>
              <a:ext cx="8077200" cy="5909481"/>
              <a:chOff x="609600" y="643719"/>
              <a:chExt cx="8077200" cy="5909481"/>
            </a:xfrm>
          </p:grpSpPr>
          <p:sp>
            <p:nvSpPr>
              <p:cNvPr id="2" name="Trapezoid 1"/>
              <p:cNvSpPr/>
              <p:nvPr/>
            </p:nvSpPr>
            <p:spPr>
              <a:xfrm>
                <a:off x="609600" y="643719"/>
                <a:ext cx="8077200" cy="2362200"/>
              </a:xfrm>
              <a:prstGeom prst="trapezoid">
                <a:avLst>
                  <a:gd name="adj" fmla="val 5677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5400" dirty="0" smtClean="0">
                    <a:latin typeface="Andalus" pitchFamily="18" charset="-78"/>
                    <a:cs typeface="Andalus" pitchFamily="18" charset="-78"/>
                  </a:rPr>
                  <a:t>Home work</a:t>
                </a:r>
                <a:endParaRPr lang="en-US" sz="5400" dirty="0">
                  <a:latin typeface="Andalus" pitchFamily="18" charset="-78"/>
                  <a:cs typeface="Andalus" pitchFamily="18" charset="-78"/>
                </a:endParaRPr>
              </a:p>
            </p:txBody>
          </p:sp>
          <p:sp>
            <p:nvSpPr>
              <p:cNvPr id="3" name="Rectangle 2"/>
              <p:cNvSpPr/>
              <p:nvPr/>
            </p:nvSpPr>
            <p:spPr>
              <a:xfrm>
                <a:off x="609600" y="2971800"/>
                <a:ext cx="8077200" cy="3581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p:cNvCxnSpPr/>
              <p:nvPr/>
            </p:nvCxnSpPr>
            <p:spPr>
              <a:xfrm>
                <a:off x="1981200" y="643719"/>
                <a:ext cx="914400" cy="2328081"/>
              </a:xfrm>
              <a:prstGeom prst="line">
                <a:avLst/>
              </a:prstGeom>
              <a:ln/>
            </p:spPr>
            <p:style>
              <a:lnRef idx="1">
                <a:schemeClr val="dk1"/>
              </a:lnRef>
              <a:fillRef idx="2">
                <a:schemeClr val="dk1"/>
              </a:fillRef>
              <a:effectRef idx="1">
                <a:schemeClr val="dk1"/>
              </a:effectRef>
              <a:fontRef idx="minor">
                <a:schemeClr val="dk1"/>
              </a:fontRef>
            </p:style>
          </p:cxnSp>
        </p:grpSp>
        <p:cxnSp>
          <p:nvCxnSpPr>
            <p:cNvPr id="9" name="Straight Connector 8"/>
            <p:cNvCxnSpPr/>
            <p:nvPr/>
          </p:nvCxnSpPr>
          <p:spPr>
            <a:xfrm>
              <a:off x="2895600" y="2770496"/>
              <a:ext cx="76200" cy="3581400"/>
            </a:xfrm>
            <a:prstGeom prst="line">
              <a:avLst/>
            </a:prstGeom>
          </p:spPr>
          <p:style>
            <a:lnRef idx="1">
              <a:schemeClr val="dk1"/>
            </a:lnRef>
            <a:fillRef idx="2">
              <a:schemeClr val="dk1"/>
            </a:fillRef>
            <a:effectRef idx="1">
              <a:schemeClr val="dk1"/>
            </a:effectRef>
            <a:fontRef idx="minor">
              <a:schemeClr val="dk1"/>
            </a:fontRef>
          </p:style>
        </p:cxnSp>
        <p:sp>
          <p:nvSpPr>
            <p:cNvPr id="10" name="Rectangle 9"/>
            <p:cNvSpPr/>
            <p:nvPr/>
          </p:nvSpPr>
          <p:spPr>
            <a:xfrm>
              <a:off x="1066800" y="4076700"/>
              <a:ext cx="1143000" cy="137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2895600" y="3919716"/>
              <a:ext cx="5562600" cy="1261884"/>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smtClean="0">
                  <a:solidFill>
                    <a:schemeClr val="tx1"/>
                  </a:solidFill>
                  <a:latin typeface="Andalus" pitchFamily="18" charset="-78"/>
                  <a:cs typeface="Andalus" pitchFamily="18" charset="-78"/>
                </a:rPr>
                <a:t>Write a paragraph on </a:t>
              </a:r>
            </a:p>
            <a:p>
              <a:pPr algn="ctr"/>
              <a:r>
                <a:rPr lang="en-US" sz="4000" b="1" dirty="0" smtClean="0">
                  <a:solidFill>
                    <a:schemeClr val="tx1"/>
                  </a:solidFill>
                  <a:latin typeface="Andalus" pitchFamily="18" charset="-78"/>
                  <a:cs typeface="Andalus" pitchFamily="18" charset="-78"/>
                </a:rPr>
                <a:t>“A book Fair You Visited”</a:t>
              </a:r>
              <a:endParaRPr lang="en-US" sz="4000" b="1" dirty="0">
                <a:solidFill>
                  <a:schemeClr val="tx1"/>
                </a:solidFill>
                <a:latin typeface="Andalus" pitchFamily="18" charset="-78"/>
                <a:cs typeface="Andalus" pitchFamily="18" charset="-78"/>
              </a:endParaRPr>
            </a:p>
          </p:txBody>
        </p:sp>
      </p:grpSp>
    </p:spTree>
    <p:extLst>
      <p:ext uri="{BB962C8B-B14F-4D97-AF65-F5344CB8AC3E}">
        <p14:creationId xmlns:p14="http://schemas.microsoft.com/office/powerpoint/2010/main" val="11865994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81000" y="1371600"/>
            <a:ext cx="8458200" cy="3505200"/>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prstTxWarp prst="textWave2">
              <a:avLst/>
            </a:prstTxWarp>
          </a:bodyPr>
          <a:lstStyle/>
          <a:p>
            <a:pPr algn="ctr"/>
            <a:r>
              <a:rPr lang="en-US" sz="4400" dirty="0" smtClean="0">
                <a:latin typeface="Andalus" pitchFamily="18" charset="-78"/>
                <a:cs typeface="Andalus" pitchFamily="18" charset="-78"/>
              </a:rPr>
              <a:t>Allah Hafez</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1565077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617196"/>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smtClean="0">
                <a:latin typeface="Andalus" pitchFamily="18" charset="-78"/>
                <a:cs typeface="Andalus" pitchFamily="18" charset="-78"/>
              </a:rPr>
              <a:t> </a:t>
            </a:r>
            <a:r>
              <a:rPr lang="en-US" sz="2400" dirty="0" smtClean="0">
                <a:latin typeface="Andalus" pitchFamily="18" charset="-78"/>
                <a:cs typeface="Andalus" pitchFamily="18" charset="-78"/>
              </a:rPr>
              <a:t>A Book Fair</a:t>
            </a:r>
          </a:p>
          <a:p>
            <a:pPr algn="just"/>
            <a:r>
              <a:rPr lang="en-US" sz="2000" dirty="0" smtClean="0">
                <a:latin typeface="Andalus" pitchFamily="18" charset="-78"/>
                <a:cs typeface="Andalus" pitchFamily="18" charset="-78"/>
              </a:rPr>
              <a:t>Book </a:t>
            </a:r>
            <a:r>
              <a:rPr lang="en-US" sz="2000" dirty="0">
                <a:latin typeface="Andalus" pitchFamily="18" charset="-78"/>
                <a:cs typeface="Andalus" pitchFamily="18" charset="-78"/>
              </a:rPr>
              <a:t>fair is a fair where books are displayed and sold</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It is held all over the </a:t>
            </a:r>
            <a:r>
              <a:rPr lang="en-US" sz="2000" dirty="0" smtClean="0">
                <a:latin typeface="Andalus" pitchFamily="18" charset="-78"/>
                <a:cs typeface="Andalus" pitchFamily="18" charset="-78"/>
              </a:rPr>
              <a:t>country </a:t>
            </a:r>
            <a:r>
              <a:rPr lang="en-US" sz="2000" dirty="0">
                <a:latin typeface="Andalus" pitchFamily="18" charset="-78"/>
                <a:cs typeface="Andalus" pitchFamily="18" charset="-78"/>
              </a:rPr>
              <a:t>in February</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The biggest book fair in our country is held at Bangla </a:t>
            </a:r>
            <a:r>
              <a:rPr lang="en-US" sz="2000" dirty="0" smtClean="0">
                <a:latin typeface="Andalus" pitchFamily="18" charset="-78"/>
                <a:cs typeface="Andalus" pitchFamily="18" charset="-78"/>
              </a:rPr>
              <a:t>Academy, </a:t>
            </a:r>
            <a:r>
              <a:rPr lang="en-US" sz="2000" dirty="0">
                <a:latin typeface="Andalus" pitchFamily="18" charset="-78"/>
                <a:cs typeface="Andalus" pitchFamily="18" charset="-78"/>
              </a:rPr>
              <a:t>Dhaka</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It starts on1 February and ends at the last </a:t>
            </a:r>
            <a:r>
              <a:rPr lang="en-US" sz="2000" dirty="0" smtClean="0">
                <a:latin typeface="Andalus" pitchFamily="18" charset="-78"/>
                <a:cs typeface="Andalus" pitchFamily="18" charset="-78"/>
              </a:rPr>
              <a:t>of February.</a:t>
            </a:r>
            <a:r>
              <a:rPr lang="en-US" sz="2000" dirty="0">
                <a:latin typeface="Andalus" pitchFamily="18" charset="-78"/>
                <a:cs typeface="Andalus" pitchFamily="18" charset="-78"/>
              </a:rPr>
              <a:t> It is started with an inaugural ceremony</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Sometimes </a:t>
            </a:r>
            <a:r>
              <a:rPr lang="en-US" sz="2000" dirty="0" smtClean="0">
                <a:latin typeface="Andalus" pitchFamily="18" charset="-78"/>
                <a:cs typeface="Andalus" pitchFamily="18" charset="-78"/>
              </a:rPr>
              <a:t>the president, sometimes the </a:t>
            </a:r>
            <a:r>
              <a:rPr lang="en-US" sz="2000" dirty="0">
                <a:latin typeface="Andalus" pitchFamily="18" charset="-78"/>
                <a:cs typeface="Andalus" pitchFamily="18" charset="-78"/>
              </a:rPr>
              <a:t>prim minister and sometimes the education Minister attends as the chief patron of the ceremony. I visited the </a:t>
            </a:r>
            <a:r>
              <a:rPr lang="en-US" sz="2000" dirty="0" err="1">
                <a:latin typeface="Andalus" pitchFamily="18" charset="-78"/>
                <a:cs typeface="Andalus" pitchFamily="18" charset="-78"/>
              </a:rPr>
              <a:t>Ekushey</a:t>
            </a:r>
            <a:r>
              <a:rPr lang="en-US" sz="2000" dirty="0">
                <a:latin typeface="Andalus" pitchFamily="18" charset="-78"/>
                <a:cs typeface="Andalus" pitchFamily="18" charset="-78"/>
              </a:rPr>
              <a:t> book fair last year with some of my friends</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In the book fair I visited more than hundreds of stalls set up in different rows. All the stalls were laden with different books </a:t>
            </a:r>
            <a:r>
              <a:rPr lang="en-US" sz="2000" dirty="0" smtClean="0">
                <a:latin typeface="Andalus" pitchFamily="18" charset="-78"/>
                <a:cs typeface="Andalus" pitchFamily="18" charset="-78"/>
              </a:rPr>
              <a:t>like text books, story books, books on geography, history, ,jokes, novels, drama, detective books, children books, religious books, Quran and Hadith,  ghost books and so on.</a:t>
            </a:r>
            <a:r>
              <a:rPr lang="en-US" sz="2000" dirty="0">
                <a:latin typeface="Andalus" pitchFamily="18" charset="-78"/>
                <a:cs typeface="Andalus" pitchFamily="18" charset="-78"/>
              </a:rPr>
              <a:t> All classes of people came to the book fair</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Some of them came to visit  only and some of them came to buy books</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I bought some books on story, novels and some religious books</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There was an arrangement of month-long cultural program. I enjoyed a cultural program participated by famous writer </a:t>
            </a:r>
            <a:r>
              <a:rPr lang="en-US" sz="2000" dirty="0" err="1">
                <a:latin typeface="Andalus" pitchFamily="18" charset="-78"/>
                <a:cs typeface="Andalus" pitchFamily="18" charset="-78"/>
              </a:rPr>
              <a:t>Imdadul</a:t>
            </a:r>
            <a:r>
              <a:rPr lang="en-US" sz="2000" dirty="0">
                <a:latin typeface="Andalus" pitchFamily="18" charset="-78"/>
                <a:cs typeface="Andalus" pitchFamily="18" charset="-78"/>
              </a:rPr>
              <a:t> </a:t>
            </a:r>
            <a:r>
              <a:rPr lang="en-US" sz="2000" dirty="0" err="1">
                <a:latin typeface="Andalus" pitchFamily="18" charset="-78"/>
                <a:cs typeface="Andalus" pitchFamily="18" charset="-78"/>
              </a:rPr>
              <a:t>Haque</a:t>
            </a:r>
            <a:r>
              <a:rPr lang="en-US" sz="2000" dirty="0">
                <a:latin typeface="Andalus" pitchFamily="18" charset="-78"/>
                <a:cs typeface="Andalus" pitchFamily="18" charset="-78"/>
              </a:rPr>
              <a:t> Milan</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Luckily I got an opportunity to meet </a:t>
            </a:r>
            <a:r>
              <a:rPr lang="en-US" sz="2000" dirty="0" smtClean="0">
                <a:latin typeface="Andalus" pitchFamily="18" charset="-78"/>
                <a:cs typeface="Andalus" pitchFamily="18" charset="-78"/>
              </a:rPr>
              <a:t>the </a:t>
            </a:r>
            <a:r>
              <a:rPr lang="en-US" sz="2000" dirty="0">
                <a:latin typeface="Andalus" pitchFamily="18" charset="-78"/>
                <a:cs typeface="Andalus" pitchFamily="18" charset="-78"/>
              </a:rPr>
              <a:t>writer. He told me about some interesting events of his life that made him writer. I was influenced with his words  very much</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A book fair is very important because it helps to increase our knowledge, it broadens our outlook, it teaches us morality, simplicity, humanity and other qualities</a:t>
            </a:r>
            <a:r>
              <a:rPr lang="en-US" sz="2000" dirty="0" smtClean="0">
                <a:latin typeface="Andalus" pitchFamily="18" charset="-78"/>
                <a:cs typeface="Andalus" pitchFamily="18" charset="-78"/>
              </a:rPr>
              <a:t>.</a:t>
            </a:r>
            <a:r>
              <a:rPr lang="en-US" sz="2000" dirty="0">
                <a:latin typeface="Andalus" pitchFamily="18" charset="-78"/>
                <a:cs typeface="Andalus" pitchFamily="18" charset="-78"/>
              </a:rPr>
              <a:t> I enjoyed the book fair very much and I will </a:t>
            </a:r>
            <a:r>
              <a:rPr lang="en-US" sz="2000" dirty="0" smtClean="0">
                <a:latin typeface="Andalus" pitchFamily="18" charset="-78"/>
                <a:cs typeface="Andalus" pitchFamily="18" charset="-78"/>
              </a:rPr>
              <a:t>never </a:t>
            </a:r>
            <a:r>
              <a:rPr lang="en-US" sz="2000" dirty="0">
                <a:latin typeface="Andalus" pitchFamily="18" charset="-78"/>
                <a:cs typeface="Andalus" pitchFamily="18" charset="-78"/>
              </a:rPr>
              <a:t>miss the book fair as long as I live my life</a:t>
            </a:r>
            <a:r>
              <a:rPr lang="en-US" sz="2000" dirty="0" smtClean="0">
                <a:latin typeface="Andalus" pitchFamily="18" charset="-78"/>
                <a:cs typeface="Andalus" pitchFamily="18" charset="-78"/>
              </a:rPr>
              <a:t>.</a:t>
            </a:r>
            <a:endParaRPr lang="en-US" sz="2000" dirty="0"/>
          </a:p>
        </p:txBody>
      </p:sp>
    </p:spTree>
    <p:extLst>
      <p:ext uri="{BB962C8B-B14F-4D97-AF65-F5344CB8AC3E}">
        <p14:creationId xmlns:p14="http://schemas.microsoft.com/office/powerpoint/2010/main" val="2974626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1000" y="304800"/>
            <a:ext cx="8458200" cy="2895600"/>
          </a:xfrm>
          <a:prstGeom prst="horizontalScroll">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Andalus" pitchFamily="18" charset="-78"/>
                <a:cs typeface="Andalus" pitchFamily="18" charset="-78"/>
              </a:rPr>
              <a:t>Let’s  see, what is our today’s lesson?</a:t>
            </a:r>
            <a:endParaRPr lang="en-US" sz="4000" b="1" dirty="0">
              <a:latin typeface="Andalus" pitchFamily="18" charset="-78"/>
              <a:cs typeface="Andalus" pitchFamily="18" charset="-78"/>
            </a:endParaRPr>
          </a:p>
        </p:txBody>
      </p:sp>
      <p:sp>
        <p:nvSpPr>
          <p:cNvPr id="3" name="Flowchart: Preparation 2"/>
          <p:cNvSpPr/>
          <p:nvPr/>
        </p:nvSpPr>
        <p:spPr>
          <a:xfrm>
            <a:off x="381000" y="2846696"/>
            <a:ext cx="8458200" cy="3124200"/>
          </a:xfrm>
          <a:prstGeom prst="flowChartPreparati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400" dirty="0" smtClean="0">
              <a:latin typeface="Andalus" pitchFamily="18" charset="-78"/>
              <a:cs typeface="Andalus" pitchFamily="18" charset="-78"/>
            </a:endParaRPr>
          </a:p>
          <a:p>
            <a:pPr algn="ctr"/>
            <a:r>
              <a:rPr lang="en-US" sz="4400" dirty="0" smtClean="0">
                <a:latin typeface="Andalus" pitchFamily="18" charset="-78"/>
                <a:cs typeface="Andalus" pitchFamily="18" charset="-78"/>
              </a:rPr>
              <a:t>It is a paragraph</a:t>
            </a:r>
          </a:p>
          <a:p>
            <a:pPr algn="ctr"/>
            <a:r>
              <a:rPr lang="en-US" sz="4400" dirty="0" smtClean="0">
                <a:latin typeface="Andalus" pitchFamily="18" charset="-78"/>
                <a:cs typeface="Andalus" pitchFamily="18" charset="-78"/>
              </a:rPr>
              <a:t>“ A Book Fair”</a:t>
            </a:r>
          </a:p>
          <a:p>
            <a:pPr algn="ctr"/>
            <a:r>
              <a:rPr lang="en-US" sz="4400" dirty="0" smtClean="0">
                <a:latin typeface="Andalus" pitchFamily="18" charset="-78"/>
                <a:cs typeface="Andalus" pitchFamily="18" charset="-78"/>
              </a:rPr>
              <a:t>Writing part.</a:t>
            </a:r>
          </a:p>
          <a:p>
            <a:pPr algn="ct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29455350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838200" y="457200"/>
            <a:ext cx="7696200" cy="1295400"/>
          </a:xfrm>
          <a:prstGeom prst="ribbon">
            <a:avLst>
              <a:gd name="adj1" fmla="val 16667"/>
              <a:gd name="adj2" fmla="val 70570"/>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a:latin typeface="Andalus" pitchFamily="18" charset="-78"/>
              <a:cs typeface="Andalus" pitchFamily="18" charset="-78"/>
            </a:endParaRPr>
          </a:p>
        </p:txBody>
      </p:sp>
      <p:sp>
        <p:nvSpPr>
          <p:cNvPr id="3" name="Oval 2"/>
          <p:cNvSpPr/>
          <p:nvPr/>
        </p:nvSpPr>
        <p:spPr>
          <a:xfrm>
            <a:off x="2438400" y="781050"/>
            <a:ext cx="4648200" cy="819150"/>
          </a:xfrm>
          <a:prstGeom prst="ellipse">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Andalus" pitchFamily="18" charset="-78"/>
                <a:cs typeface="Andalus" pitchFamily="18" charset="-78"/>
              </a:rPr>
              <a:t>Learning outcomes</a:t>
            </a:r>
            <a:endParaRPr lang="en-US" sz="2800" b="1" dirty="0">
              <a:latin typeface="Andalus" pitchFamily="18" charset="-78"/>
              <a:cs typeface="Andalus" pitchFamily="18" charset="-78"/>
            </a:endParaRPr>
          </a:p>
        </p:txBody>
      </p:sp>
      <p:sp>
        <p:nvSpPr>
          <p:cNvPr id="4" name="Rounded Rectangle 3"/>
          <p:cNvSpPr/>
          <p:nvPr/>
        </p:nvSpPr>
        <p:spPr>
          <a:xfrm>
            <a:off x="533400" y="2209800"/>
            <a:ext cx="8153400" cy="3657600"/>
          </a:xfrm>
          <a:prstGeom prst="roundRect">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just"/>
            <a:r>
              <a:rPr lang="en-US" sz="3600" dirty="0" smtClean="0">
                <a:latin typeface="Andalus" pitchFamily="18" charset="-78"/>
                <a:cs typeface="Andalus" pitchFamily="18" charset="-78"/>
              </a:rPr>
              <a:t>After we have studied this unit we will be able to-</a:t>
            </a:r>
          </a:p>
          <a:p>
            <a:pPr algn="just"/>
            <a:r>
              <a:rPr lang="en-US" sz="3600" dirty="0">
                <a:latin typeface="Andalus" pitchFamily="18" charset="-78"/>
                <a:cs typeface="Andalus" pitchFamily="18" charset="-78"/>
              </a:rPr>
              <a:t>l</a:t>
            </a:r>
            <a:r>
              <a:rPr lang="en-US" sz="3600" dirty="0" smtClean="0">
                <a:latin typeface="Andalus" pitchFamily="18" charset="-78"/>
                <a:cs typeface="Andalus" pitchFamily="18" charset="-78"/>
              </a:rPr>
              <a:t>isten information</a:t>
            </a:r>
          </a:p>
          <a:p>
            <a:pPr algn="just"/>
            <a:r>
              <a:rPr lang="en-US" sz="3600" dirty="0">
                <a:latin typeface="Andalus" pitchFamily="18" charset="-78"/>
                <a:cs typeface="Andalus" pitchFamily="18" charset="-78"/>
              </a:rPr>
              <a:t>k</a:t>
            </a:r>
            <a:r>
              <a:rPr lang="en-US" sz="3600" dirty="0" smtClean="0">
                <a:latin typeface="Andalus" pitchFamily="18" charset="-78"/>
                <a:cs typeface="Andalus" pitchFamily="18" charset="-78"/>
              </a:rPr>
              <a:t>now about a book fair</a:t>
            </a:r>
          </a:p>
          <a:p>
            <a:pPr algn="just"/>
            <a:r>
              <a:rPr lang="en-US" sz="3600" dirty="0">
                <a:latin typeface="Andalus" pitchFamily="18" charset="-78"/>
                <a:cs typeface="Andalus" pitchFamily="18" charset="-78"/>
              </a:rPr>
              <a:t>a</a:t>
            </a:r>
            <a:r>
              <a:rPr lang="en-US" sz="3600" dirty="0" smtClean="0">
                <a:latin typeface="Andalus" pitchFamily="18" charset="-78"/>
                <a:cs typeface="Andalus" pitchFamily="18" charset="-78"/>
              </a:rPr>
              <a:t>sk and answer questions</a:t>
            </a:r>
          </a:p>
          <a:p>
            <a:pPr algn="just"/>
            <a:r>
              <a:rPr lang="en-US" sz="3600" dirty="0">
                <a:latin typeface="Andalus" pitchFamily="18" charset="-78"/>
                <a:cs typeface="Andalus" pitchFamily="18" charset="-78"/>
              </a:rPr>
              <a:t>w</a:t>
            </a:r>
            <a:r>
              <a:rPr lang="en-US" sz="3600" dirty="0" smtClean="0">
                <a:latin typeface="Andalus" pitchFamily="18" charset="-78"/>
                <a:cs typeface="Andalus" pitchFamily="18" charset="-78"/>
              </a:rPr>
              <a:t>rite a paragraph.</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1602893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441112227"/>
              </p:ext>
            </p:extLst>
          </p:nvPr>
        </p:nvGraphicFramePr>
        <p:xfrm>
          <a:off x="1619250" y="978961"/>
          <a:ext cx="1714500" cy="685800"/>
        </p:xfrm>
        <a:graphic>
          <a:graphicData uri="http://schemas.openxmlformats.org/presentationml/2006/ole">
            <mc:AlternateContent xmlns:mc="http://schemas.openxmlformats.org/markup-compatibility/2006">
              <mc:Choice xmlns:v="urn:schemas-microsoft-com:vml" Requires="v">
                <p:oleObj spid="_x0000_s1095" name="Packager Shell Object" showAsIcon="1" r:id="rId3" imgW="1715040" imgH="685800" progId="Package">
                  <p:embed/>
                </p:oleObj>
              </mc:Choice>
              <mc:Fallback>
                <p:oleObj name="Packager Shell Object" showAsIcon="1" r:id="rId3" imgW="1715040" imgH="685800" progId="Package">
                  <p:embed/>
                  <p:pic>
                    <p:nvPicPr>
                      <p:cNvPr id="0" name=""/>
                      <p:cNvPicPr/>
                      <p:nvPr/>
                    </p:nvPicPr>
                    <p:blipFill>
                      <a:blip r:embed="rId4"/>
                      <a:stretch>
                        <a:fillRect/>
                      </a:stretch>
                    </p:blipFill>
                    <p:spPr>
                      <a:xfrm>
                        <a:off x="1619250" y="978961"/>
                        <a:ext cx="1714500" cy="685800"/>
                      </a:xfrm>
                      <a:prstGeom prst="rect">
                        <a:avLst/>
                      </a:prstGeom>
                    </p:spPr>
                  </p:pic>
                </p:oleObj>
              </mc:Fallback>
            </mc:AlternateContent>
          </a:graphicData>
        </a:graphic>
      </p:graphicFrame>
      <p:sp>
        <p:nvSpPr>
          <p:cNvPr id="2" name="TextBox 1"/>
          <p:cNvSpPr txBox="1"/>
          <p:nvPr/>
        </p:nvSpPr>
        <p:spPr>
          <a:xfrm>
            <a:off x="152400" y="304800"/>
            <a:ext cx="4533901" cy="2034123"/>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smtClean="0">
                <a:latin typeface="Andalus" pitchFamily="18" charset="-78"/>
                <a:cs typeface="Andalus" pitchFamily="18" charset="-78"/>
              </a:rPr>
              <a:t>Let us enjoy a video.</a:t>
            </a:r>
            <a:endParaRPr lang="en-US" sz="4400" dirty="0">
              <a:latin typeface="Andalus" pitchFamily="18" charset="-78"/>
              <a:cs typeface="Andalus" pitchFamily="18" charset="-78"/>
            </a:endParaRPr>
          </a:p>
        </p:txBody>
      </p:sp>
      <p:sp>
        <p:nvSpPr>
          <p:cNvPr id="5" name="Oval Callout 4"/>
          <p:cNvSpPr/>
          <p:nvPr/>
        </p:nvSpPr>
        <p:spPr>
          <a:xfrm>
            <a:off x="5105400" y="581828"/>
            <a:ext cx="4038600" cy="1480066"/>
          </a:xfrm>
          <a:prstGeom prst="wedgeEllipseCallout">
            <a:avLst>
              <a:gd name="adj1" fmla="val -47701"/>
              <a:gd name="adj2" fmla="val 9661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latin typeface="Andalus" pitchFamily="18" charset="-78"/>
                <a:cs typeface="Andalus" pitchFamily="18" charset="-78"/>
              </a:rPr>
              <a:t>What is the video about?</a:t>
            </a:r>
            <a:endParaRPr lang="en-US" sz="3600" dirty="0">
              <a:latin typeface="Andalus" pitchFamily="18" charset="-78"/>
              <a:cs typeface="Andalus" pitchFamily="18" charset="-78"/>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015" y="2743199"/>
            <a:ext cx="4953000" cy="3338055"/>
          </a:xfrm>
          <a:prstGeom prst="rect">
            <a:avLst/>
          </a:prstGeom>
          <a:ln>
            <a:solidFill>
              <a:schemeClr val="tx1"/>
            </a:solidFill>
          </a:ln>
        </p:spPr>
      </p:pic>
      <p:sp>
        <p:nvSpPr>
          <p:cNvPr id="14" name="Left Arrow 13"/>
          <p:cNvSpPr/>
          <p:nvPr/>
        </p:nvSpPr>
        <p:spPr>
          <a:xfrm>
            <a:off x="5170227" y="3658130"/>
            <a:ext cx="3769058" cy="1508192"/>
          </a:xfrm>
          <a:prstGeom prst="lef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Andalus" pitchFamily="18" charset="-78"/>
                <a:cs typeface="Andalus" pitchFamily="18" charset="-78"/>
              </a:rPr>
              <a:t>It is about a book fair.</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32512341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447800" y="304800"/>
            <a:ext cx="6096000" cy="2743200"/>
          </a:xfrm>
          <a:prstGeom prst="diamond">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smtClean="0">
                <a:latin typeface="Andalus" pitchFamily="18" charset="-78"/>
                <a:cs typeface="Andalus" pitchFamily="18" charset="-78"/>
              </a:rPr>
              <a:t>What is a book fair?</a:t>
            </a:r>
            <a:endParaRPr lang="en-US" sz="4000" b="1"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959"/>
          <a:stretch/>
        </p:blipFill>
        <p:spPr>
          <a:xfrm>
            <a:off x="1447800" y="3048000"/>
            <a:ext cx="6096000" cy="2916072"/>
          </a:xfrm>
          <a:prstGeom prst="rect">
            <a:avLst/>
          </a:prstGeom>
          <a:ln>
            <a:solidFill>
              <a:schemeClr val="tx1"/>
            </a:solidFill>
          </a:ln>
        </p:spPr>
      </p:pic>
      <p:sp>
        <p:nvSpPr>
          <p:cNvPr id="4" name="TextBox 3"/>
          <p:cNvSpPr txBox="1"/>
          <p:nvPr/>
        </p:nvSpPr>
        <p:spPr>
          <a:xfrm>
            <a:off x="0" y="6172200"/>
            <a:ext cx="9525000" cy="584775"/>
          </a:xfrm>
          <a:prstGeom prst="rect">
            <a:avLst/>
          </a:prstGeom>
          <a:noFill/>
        </p:spPr>
        <p:txBody>
          <a:bodyPr wrap="square" rtlCol="0">
            <a:spAutoFit/>
          </a:bodyPr>
          <a:lstStyle/>
          <a:p>
            <a:r>
              <a:rPr lang="en-US" sz="3200" dirty="0" smtClean="0">
                <a:latin typeface="Andalus" pitchFamily="18" charset="-78"/>
                <a:cs typeface="Andalus" pitchFamily="18" charset="-78"/>
              </a:rPr>
              <a:t>Book fair is a fair where books are displayed and sold.</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1556364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838200" y="533400"/>
            <a:ext cx="7620000" cy="2362200"/>
          </a:xfrm>
          <a:prstGeom prst="wedgeEllipseCallout">
            <a:avLst>
              <a:gd name="adj1" fmla="val -37132"/>
              <a:gd name="adj2" fmla="val 68278"/>
            </a:avLst>
          </a:prstGeom>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smtClean="0">
                <a:latin typeface="Andalus" pitchFamily="18" charset="-78"/>
                <a:cs typeface="Andalus" pitchFamily="18" charset="-78"/>
              </a:rPr>
              <a:t>When and where is it held in our country?</a:t>
            </a:r>
            <a:endParaRPr lang="en-US" sz="3200" dirty="0">
              <a:latin typeface="Andalus" pitchFamily="18" charset="-78"/>
              <a:cs typeface="Andalus" pitchFamily="18" charset="-78"/>
            </a:endParaRPr>
          </a:p>
        </p:txBody>
      </p:sp>
      <p:sp>
        <p:nvSpPr>
          <p:cNvPr id="3" name="Rounded Rectangle 2"/>
          <p:cNvSpPr/>
          <p:nvPr/>
        </p:nvSpPr>
        <p:spPr>
          <a:xfrm>
            <a:off x="838200" y="3505200"/>
            <a:ext cx="7620000" cy="2590800"/>
          </a:xfrm>
          <a:prstGeom prst="roundRect">
            <a:avLst/>
          </a:prstGeom>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4000" dirty="0" smtClean="0">
                <a:latin typeface="Andalus" pitchFamily="18" charset="-78"/>
                <a:cs typeface="Andalus" pitchFamily="18" charset="-78"/>
              </a:rPr>
              <a:t>It is held all over the </a:t>
            </a:r>
          </a:p>
          <a:p>
            <a:pPr algn="ctr"/>
            <a:r>
              <a:rPr lang="en-US" sz="4000" dirty="0" smtClean="0">
                <a:latin typeface="Andalus" pitchFamily="18" charset="-78"/>
                <a:cs typeface="Andalus" pitchFamily="18" charset="-78"/>
              </a:rPr>
              <a:t>country in February.</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164511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04800" y="304800"/>
            <a:ext cx="3124200" cy="3429000"/>
          </a:xfrm>
          <a:prstGeom prst="wedgeRoundRectCallout">
            <a:avLst>
              <a:gd name="adj1" fmla="val 81387"/>
              <a:gd name="adj2" fmla="val -10733"/>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sz="3600" dirty="0" smtClean="0">
                <a:latin typeface="Andalus" pitchFamily="18" charset="-78"/>
                <a:cs typeface="Andalus" pitchFamily="18" charset="-78"/>
              </a:rPr>
              <a:t>Where is the biggest book fair held in our country?</a:t>
            </a:r>
            <a:endParaRPr lang="en-US" sz="3600" dirty="0">
              <a:latin typeface="Andalus" pitchFamily="18" charset="-78"/>
              <a:cs typeface="Andalus" pitchFamily="18" charset="-78"/>
            </a:endParaRPr>
          </a:p>
        </p:txBody>
      </p:sp>
      <p:sp>
        <p:nvSpPr>
          <p:cNvPr id="3" name="TextBox 2"/>
          <p:cNvSpPr txBox="1"/>
          <p:nvPr/>
        </p:nvSpPr>
        <p:spPr>
          <a:xfrm>
            <a:off x="609600" y="5105400"/>
            <a:ext cx="8077200" cy="1323439"/>
          </a:xfrm>
          <a:prstGeom prst="rect">
            <a:avLst/>
          </a:prstGeom>
          <a:noFill/>
        </p:spPr>
        <p:txBody>
          <a:bodyPr wrap="square" rtlCol="0">
            <a:spAutoFit/>
          </a:bodyPr>
          <a:lstStyle/>
          <a:p>
            <a:pPr algn="ctr"/>
            <a:r>
              <a:rPr lang="en-US" sz="4000" b="1" dirty="0" smtClean="0">
                <a:latin typeface="Andalus" pitchFamily="18" charset="-78"/>
                <a:cs typeface="Andalus" pitchFamily="18" charset="-78"/>
              </a:rPr>
              <a:t>The biggest book fair in our country is held at Bangla Academy, Dhaka.</a:t>
            </a:r>
            <a:endParaRPr lang="en-US" sz="4000" b="1"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193" y="1295400"/>
            <a:ext cx="4293359" cy="3657600"/>
          </a:xfrm>
          <a:prstGeom prst="rect">
            <a:avLst/>
          </a:prstGeom>
          <a:ln>
            <a:solidFill>
              <a:schemeClr val="tx1"/>
            </a:solidFill>
          </a:ln>
        </p:spPr>
      </p:pic>
    </p:spTree>
    <p:extLst>
      <p:ext uri="{BB962C8B-B14F-4D97-AF65-F5344CB8AC3E}">
        <p14:creationId xmlns:p14="http://schemas.microsoft.com/office/powerpoint/2010/main" val="153919375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1001</Words>
  <Application>Microsoft Office PowerPoint</Application>
  <PresentationFormat>On-screen Show (4:3)</PresentationFormat>
  <Paragraphs>103</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84</cp:revision>
  <dcterms:created xsi:type="dcterms:W3CDTF">2014-01-20T16:34:27Z</dcterms:created>
  <dcterms:modified xsi:type="dcterms:W3CDTF">2015-08-05T03:43:06Z</dcterms:modified>
</cp:coreProperties>
</file>